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8" r:id="rId2"/>
  </p:sldMasterIdLst>
  <p:notesMasterIdLst>
    <p:notesMasterId r:id="rId12"/>
  </p:notesMasterIdLst>
  <p:sldIdLst>
    <p:sldId id="256" r:id="rId3"/>
    <p:sldId id="257" r:id="rId4"/>
    <p:sldId id="266" r:id="rId5"/>
    <p:sldId id="265" r:id="rId6"/>
    <p:sldId id="258" r:id="rId7"/>
    <p:sldId id="259" r:id="rId8"/>
    <p:sldId id="260" r:id="rId9"/>
    <p:sldId id="261" r:id="rId10"/>
    <p:sldId id="264" r:id="rId11"/>
  </p:sldIdLst>
  <p:sldSz cx="24384000" cy="13716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Font Awesome 6 Pro Solid"/>
          <a:ea typeface="Font Awesome 6 Pro Solid"/>
          <a:cs typeface="Font Awesome 6 Pro Solid"/>
        </a:font>
        <a:srgbClr val="00B05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>
          <a:latin typeface="Font Awesome 6 Pro Solid"/>
          <a:ea typeface="Font Awesome 6 Pro Solid"/>
          <a:cs typeface="Font Awesome 6 Pro Solid"/>
        </a:font>
        <a:srgbClr val="00B05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Font Awesome 6 Pro Solid"/>
          <a:ea typeface="Font Awesome 6 Pro Solid"/>
          <a:cs typeface="Font Awesome 6 Pro Solid"/>
        </a:font>
        <a:srgbClr val="00B05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Font Awesome 6 Pro Solid"/>
          <a:ea typeface="Font Awesome 6 Pro Solid"/>
          <a:cs typeface="Font Awesome 6 Pro Solid"/>
        </a:font>
        <a:srgbClr val="00B05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Barlow Medium"/>
          <a:ea typeface="Barlow Medium"/>
          <a:cs typeface="Barlow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n" i="off">
        <a:font>
          <a:latin typeface="Font Awesome 6 Pro Solid"/>
          <a:ea typeface="Font Awesome 6 Pro Solid"/>
          <a:cs typeface="Font Awesome 6 Pro Solid"/>
        </a:font>
        <a:srgbClr val="00B05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Barlow Medium"/>
          <a:ea typeface="Barlow Medium"/>
          <a:cs typeface="Barlow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Font Awesome 6 Pro Solid"/>
          <a:ea typeface="Font Awesome 6 Pro Solid"/>
          <a:cs typeface="Font Awesome 6 Pro Solid"/>
        </a:font>
        <a:srgbClr val="00B05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Barlow Medium"/>
          <a:ea typeface="Barlow Medium"/>
          <a:cs typeface="Barlow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Barlow Medium"/>
          <a:ea typeface="Barlow Medium"/>
          <a:cs typeface="Barlow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Barlow Medium"/>
          <a:ea typeface="Barlow Medium"/>
          <a:cs typeface="Barlow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Font Awesome 6 Pro Solid"/>
          <a:ea typeface="Font Awesome 6 Pro Solid"/>
          <a:cs typeface="Font Awesome 6 Pro Solid"/>
        </a:font>
        <a:srgbClr val="00B05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Font Awesome 6 Pro Solid"/>
          <a:ea typeface="Font Awesome 6 Pro Solid"/>
          <a:cs typeface="Font Awesome 6 Pro Solid"/>
        </a:font>
        <a:srgbClr val="00B05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7"/>
    <p:restoredTop sz="94789"/>
  </p:normalViewPr>
  <p:slideViewPr>
    <p:cSldViewPr snapToGrid="0" showGuides="1">
      <p:cViewPr>
        <p:scale>
          <a:sx n="39" d="100"/>
          <a:sy n="39" d="100"/>
        </p:scale>
        <p:origin x="-96" y="72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Barlow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482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377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04839-F8A4-F453-BDBC-B9A840494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C58E7B-52CA-1FEE-D350-9488F5016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0A5692-016E-CEF6-5317-9C10E838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869E3F-4522-2943-22C6-1B609E3E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0F5C81-A8CC-93BF-D9CA-753A3E76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05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10C80-3BE4-4ACC-2B33-6BB242FA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87E341-F8A2-788D-6344-2DD7991D7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9D7948-AEFF-7A72-7B3E-050A3A1D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8A7D8E-DF97-AE03-A24B-F499F6A8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AB5A3B-7FB5-3A67-4922-D437B6C96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24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54181C-8889-0ACE-554C-E076B0F14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CBBAD2-69B8-633D-19B5-6E9EC9284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47197D-16B4-59EC-E723-B4766193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DA4628-434B-46CE-D958-3BD325F1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5F6BD9-7E5B-8177-3FE6-E1974C00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83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rettangolar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olo…"/>
          <p:cNvSpPr txBox="1">
            <a:spLocks noGrp="1"/>
          </p:cNvSpPr>
          <p:nvPr>
            <p:ph type="body" idx="21"/>
          </p:nvPr>
        </p:nvSpPr>
        <p:spPr>
          <a:xfrm>
            <a:off x="2540892" y="1270000"/>
            <a:ext cx="12451260" cy="11176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8000"/>
              </a:spcBef>
              <a:buSzTx/>
              <a:buNone/>
              <a:defRPr sz="7200" spc="-144">
                <a:latin typeface="Barlow Thin"/>
                <a:ea typeface="Barlow Thin"/>
                <a:cs typeface="Barlow Thin"/>
                <a:sym typeface="Barlow Thin"/>
              </a:defRPr>
            </a:pPr>
            <a:r>
              <a:t>Titolo</a:t>
            </a:r>
          </a:p>
          <a:p>
            <a:pPr marL="0" indent="0" defTabSz="825500">
              <a:lnSpc>
                <a:spcPct val="100000"/>
              </a:lnSpc>
              <a:buSzTx/>
              <a:buNone/>
              <a:defRPr sz="4800">
                <a:latin typeface="Barlow Thin"/>
                <a:ea typeface="Barlow Thin"/>
                <a:cs typeface="Barlow Thin"/>
                <a:sym typeface="Barlow Thin"/>
              </a:defRPr>
            </a:pPr>
            <a:r>
              <a:t>Sottotitolo livello uno</a:t>
            </a:r>
          </a:p>
          <a:p>
            <a:pPr marL="0" lvl="1" indent="457200" defTabSz="825500">
              <a:lnSpc>
                <a:spcPct val="100000"/>
              </a:lnSpc>
              <a:buSzTx/>
              <a:buNone/>
              <a:defRPr sz="4800">
                <a:latin typeface="Barlow Thin"/>
                <a:ea typeface="Barlow Thin"/>
                <a:cs typeface="Barlow Thin"/>
                <a:sym typeface="Barlow Thin"/>
              </a:defRPr>
            </a:pPr>
            <a:r>
              <a:t>Sottotitolo livello due</a:t>
            </a:r>
          </a:p>
          <a:p>
            <a:pPr marL="0" lvl="2" indent="0" defTabSz="825500">
              <a:lnSpc>
                <a:spcPct val="100000"/>
              </a:lnSpc>
              <a:buSzTx/>
              <a:buNone/>
              <a:defRPr sz="4800">
                <a:latin typeface="Barlow Thin"/>
                <a:ea typeface="Barlow Thin"/>
                <a:cs typeface="Barlow Thin"/>
                <a:sym typeface="Barlow Thin"/>
              </a:defRPr>
            </a:pPr>
            <a:r>
              <a:t>Sottotitolo livello tre</a:t>
            </a:r>
          </a:p>
          <a:p>
            <a:pPr marL="0" lvl="2" indent="0">
              <a:buSzTx/>
              <a:buNone/>
            </a:pPr>
            <a:r>
              <a:t>Lorem ipsum dolor sit amet</a:t>
            </a:r>
          </a:p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2" name="Primo piano visto di una mongolfiera vista dal basso"/>
          <p:cNvSpPr>
            <a:spLocks noGrp="1"/>
          </p:cNvSpPr>
          <p:nvPr>
            <p:ph type="pic" idx="22"/>
          </p:nvPr>
        </p:nvSpPr>
        <p:spPr>
          <a:xfrm>
            <a:off x="11831929" y="-9711"/>
            <a:ext cx="21179547" cy="137311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27217" y="13078832"/>
            <a:ext cx="317069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416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rpo livello uno…"/>
          <p:cNvSpPr txBox="1">
            <a:spLocks noGrp="1"/>
          </p:cNvSpPr>
          <p:nvPr>
            <p:ph type="body" idx="21"/>
          </p:nvPr>
        </p:nvSpPr>
        <p:spPr>
          <a:xfrm>
            <a:off x="2542778" y="1264004"/>
            <a:ext cx="20571222" cy="11175292"/>
          </a:xfrm>
          <a:prstGeom prst="rect">
            <a:avLst/>
          </a:prstGeom>
        </p:spPr>
        <p:txBody>
          <a:bodyPr numCol="2" spcCol="1028561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27217" y="13078832"/>
            <a:ext cx="317069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04465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E10DB6-472A-02A8-9294-0474B01C1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A1E7E3-D996-4C01-9852-5F779E3BA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222D7-9DEC-D591-C52F-CE1D19FD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0FC1B7-CE9C-F189-531C-62075169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6DFB6D-D068-E9AC-FF05-27FAEC3E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444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5998B-0BA6-9470-30B8-46C6AC0A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827D43-27AC-AC84-D0B9-6EB16C800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5B2C87-8637-1625-4905-119E92D0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69A409-1C6A-F52A-33DF-07ADA757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388832-BBE7-7B06-81BA-057470D6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688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1A205-7851-5FB6-1FCF-0D0594EB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800BCC-1805-310D-699A-419222B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72FF14-6444-9275-0139-B63B38B98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C9C114-AFA8-AFDE-DC26-4F5C9980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867BF3-1EA7-FECD-8083-A0D97363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7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52E926-E3C7-A3FC-B62D-6BEB0497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7F88C2-572F-1064-D5B4-591E21EAA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94C9EA-075B-FA4D-4B5F-E49FD41D4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A1A3C1-A98F-A37B-A1B1-D88C451B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F3B6CB-4448-D591-EFC6-C9F06EDC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3CF054-C4F4-19F7-0891-3E8B1A74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61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3E4D47-9816-5B97-1979-9B5EF0E3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ACF836-F1BE-D9F2-78DE-880CA381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0B378F-3F5C-38FC-34A1-9A25BB4B5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341310-11D5-2142-28BE-479D6D40F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769ADE-960F-E09E-4CF3-7713609BD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94F60E9-0D1E-DA83-871E-4195B53F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F60C17-BF89-8255-AB0E-8F259AAC6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EE12ED-E6C1-3D99-B526-D8A09AF0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128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72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439769-6E06-621F-B0EE-0CBA01226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102E64-FF6B-46EB-5CC4-D42FE3DD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53EFFE-8A3F-B587-7BBD-092A0882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333352-AE36-8519-F822-BD570C49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5BD64A-9210-8B39-08A5-7C9C3D18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164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" descr="Immagine">
            <a:extLst>
              <a:ext uri="{FF2B5EF4-FFF2-40B4-BE49-F238E27FC236}">
                <a16:creationId xmlns:a16="http://schemas.microsoft.com/office/drawing/2014/main" id="{9DE32F50-4587-CFA4-73DF-28FCE1591A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58"/>
          </a:blip>
          <a:srcRect l="11539" t="5630"/>
          <a:stretch>
            <a:fillRect/>
          </a:stretch>
        </p:blipFill>
        <p:spPr>
          <a:xfrm>
            <a:off x="-1110496" y="-16690287"/>
            <a:ext cx="30599898" cy="32643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02C854A3-FD4E-9006-3362-8D461186BA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5910" y="5850189"/>
            <a:ext cx="4992180" cy="20156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98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5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650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0ACD5-B8B1-92FB-C95D-7A69CEA4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D375E5-2C0D-783A-C5E7-AEEB59C2B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45645D-91D0-2383-8C35-60A7CA584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B076A1-3613-C6D2-0DD0-61D51079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AF008D-EE23-C3A7-B29D-1D7C0349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6C7A6-60FB-8B61-5F33-7F1256E8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349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A4D544-B727-E430-E3F5-1D91DF3D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4D68FC-C585-9D5C-C32F-A2104B385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63C867-4D5A-36AE-8C66-A3E3F707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3B3DCB-3DCF-DE75-017D-B5E41BEB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8BB4AE-DE4B-140C-4546-8B5A5995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023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29175DD-94A6-4EC5-BC13-381519EB7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714D52-DD54-3325-A0B1-656B491C5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92CD49-04A8-D30A-2AC1-29EC4EDB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82F0F8-4755-A90F-C80B-34C7916B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4DF3DF-FBD0-F5BB-4EB1-2D0D2254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30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47EC31-8FF2-0FDA-62D6-5F47F28D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96BDCE-FA26-6C31-814B-AAB13D1A5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0F73F5-F427-F574-8E95-03EDC18E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9BDAE1-953E-7ACC-E3A6-B0FDE3E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4BD69C-266D-B32C-68F1-2BC054F1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70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81D66D-DFF4-088C-8D80-B11FD4C8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9D840A-BA72-22D5-83D1-3D29A52B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A0F9B4-2763-CA2A-3895-DE92CA352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C610C7-D406-81A5-0956-39DBECF52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672250-7322-AE9D-9AD7-C412636B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1ED5C0-E83A-69C7-F52B-10599053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48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C372BC-284E-1819-5E8C-00FBF16E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6E716F-9FDD-6F65-2E25-E04D90EA9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B340BA-1458-AF47-2386-111AFD507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C47950-AFC5-6D49-85A8-1E0B24B57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4D650F7-C751-6DF2-CBEC-CE55A02B0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1D4AFAA-0E66-13E2-45C0-397407BE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18CDDF5-8A19-F7EA-8878-DFD4C643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C451955-1390-966D-A2B2-2E513841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02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1F28B-B215-9ACE-750C-8F40BFF2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49C881B-F757-5052-EE17-A3E81648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3A9444-4DC8-934D-9082-71723458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3CBB5C-C187-C09E-BAF5-E2F87D2D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78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0E2822-01A4-312D-C4C2-1F79E1BF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FD31D62-6A87-F280-2B99-60788C7F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CD9A54-FEEC-2E17-DFEE-1979537B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99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3B4E5-0B9C-CDFF-4DED-32F743DC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FA8E43-4A71-1237-0E0A-7131FD92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134446-E0F7-4A3B-0BB7-D99CC4014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A522BD-EF48-A82C-4EFA-8BB19D13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56728D-646D-AA3D-E615-81D2AEF0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337281-1B35-EABD-5CE8-486DA9B0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54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9384CB-F31A-2D7E-ACF3-CC920240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C94BCB-BB1E-A36A-D860-5E5FAF648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BA3CFE-EF2F-C65D-F04B-14F56BBFB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2FA13F-8B29-C731-0E0B-2DC18498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24DEF20-2494-5447-B9E1-BB0F4BAB5204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D40FFA9-F32C-2A3C-ABCE-C3BDD45E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558CC2-84E3-04CC-8171-1464ED72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66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A9AF428-3D97-D1C8-5865-600747AD2DD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26124" y="1024901"/>
            <a:ext cx="3238090" cy="1239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3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78915A-C8EA-96CB-1246-A236EF63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27B932-0E65-B74C-5B10-902F85D4F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C19DE4-8491-FBD9-ACBC-0D3301CAE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CF09-67F7-C44E-A2F7-E542980ED517}" type="datetimeFigureOut">
              <a:rPr lang="it-IT" smtClean="0"/>
              <a:t>17/04/23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5F9489-A33F-3336-BA69-877088BB7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DC81CD-DBC1-1B7A-EE1C-1B2BBA974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5A42-4970-3C4A-9E54-7047265803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5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orem ipsum"/>
          <p:cNvSpPr txBox="1"/>
          <p:nvPr/>
        </p:nvSpPr>
        <p:spPr>
          <a:xfrm>
            <a:off x="10722110" y="11183176"/>
            <a:ext cx="2939779" cy="632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spcBef>
                <a:spcPts val="4000"/>
              </a:spcBef>
              <a:defRPr sz="4200">
                <a:solidFill>
                  <a:srgbClr val="000000"/>
                </a:solidFill>
              </a:defRPr>
            </a:lvl1pPr>
          </a:lstStyle>
          <a:p>
            <a:pPr algn="ctr"/>
            <a:r>
              <a:rPr dirty="0"/>
              <a:t>Lorem ipsum</a:t>
            </a:r>
          </a:p>
        </p:txBody>
      </p:sp>
      <p:sp>
        <p:nvSpPr>
          <p:cNvPr id="2" name="Lorem ipsum">
            <a:extLst>
              <a:ext uri="{FF2B5EF4-FFF2-40B4-BE49-F238E27FC236}">
                <a16:creationId xmlns:a16="http://schemas.microsoft.com/office/drawing/2014/main" id="{4BB911DD-1EC6-42F7-CB07-6685B3B7A33A}"/>
              </a:ext>
            </a:extLst>
          </p:cNvPr>
          <p:cNvSpPr txBox="1"/>
          <p:nvPr/>
        </p:nvSpPr>
        <p:spPr>
          <a:xfrm>
            <a:off x="11194162" y="12317148"/>
            <a:ext cx="1995675" cy="455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spcBef>
                <a:spcPts val="4000"/>
              </a:spcBef>
              <a:defRPr sz="4200">
                <a:solidFill>
                  <a:srgbClr val="000000"/>
                </a:solidFill>
              </a:defRPr>
            </a:lvl1pPr>
          </a:lstStyle>
          <a:p>
            <a:pPr algn="ctr"/>
            <a:r>
              <a:rPr sz="2800" dirty="0"/>
              <a:t>Lorem ipsum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59BC24A-38EB-A42D-4748-ED20AEAB72F3}"/>
              </a:ext>
            </a:extLst>
          </p:cNvPr>
          <p:cNvCxnSpPr/>
          <p:nvPr/>
        </p:nvCxnSpPr>
        <p:spPr>
          <a:xfrm>
            <a:off x="8153400" y="12039602"/>
            <a:ext cx="8077200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  <a:effectLst>
            <a:outerShdw blurRad="122733" dist="20281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9C29BBA-D590-6DFC-5078-84CD7891D00F}"/>
              </a:ext>
            </a:extLst>
          </p:cNvPr>
          <p:cNvSpPr/>
          <p:nvPr/>
        </p:nvSpPr>
        <p:spPr>
          <a:xfrm>
            <a:off x="16254413" y="0"/>
            <a:ext cx="8129587" cy="137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INSERISCI QUI LA TUA IMMAGINE</a:t>
            </a:r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1E20A7ED-291E-38D1-FA70-1D37A2925CB1}"/>
              </a:ext>
            </a:extLst>
          </p:cNvPr>
          <p:cNvCxnSpPr>
            <a:cxnSpLocks/>
          </p:cNvCxnSpPr>
          <p:nvPr/>
        </p:nvCxnSpPr>
        <p:spPr>
          <a:xfrm>
            <a:off x="2243799" y="2166675"/>
            <a:ext cx="220120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La nostra visione…">
            <a:extLst>
              <a:ext uri="{FF2B5EF4-FFF2-40B4-BE49-F238E27FC236}">
                <a16:creationId xmlns:a16="http://schemas.microsoft.com/office/drawing/2014/main" id="{6A75436A-FF5D-642E-2E1A-777573C2752E}"/>
              </a:ext>
            </a:extLst>
          </p:cNvPr>
          <p:cNvSpPr txBox="1"/>
          <p:nvPr/>
        </p:nvSpPr>
        <p:spPr>
          <a:xfrm>
            <a:off x="2223479" y="1270000"/>
            <a:ext cx="695084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438338">
              <a:lnSpc>
                <a:spcPct val="80000"/>
              </a:lnSpc>
              <a:spcBef>
                <a:spcPts val="8000"/>
              </a:spcBef>
              <a:defRPr sz="7200" spc="-144">
                <a:solidFill>
                  <a:srgbClr val="000000"/>
                </a:solidFill>
                <a:latin typeface="Barlow Thin"/>
                <a:ea typeface="Barlow Thin"/>
                <a:cs typeface="Barlow Thin"/>
                <a:sym typeface="Barlow Thin"/>
              </a:defRPr>
            </a:pPr>
            <a:r>
              <a:rPr lang="it-IT" dirty="0">
                <a:latin typeface="Barlow Light" pitchFamily="2" charset="77"/>
              </a:rPr>
              <a:t>Titolo</a:t>
            </a:r>
            <a:endParaRPr dirty="0">
              <a:latin typeface="Barlow Light" pitchFamily="2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9ECBF6-C213-DACC-F712-EC711123A9D5}"/>
              </a:ext>
            </a:extLst>
          </p:cNvPr>
          <p:cNvSpPr txBox="1"/>
          <p:nvPr/>
        </p:nvSpPr>
        <p:spPr>
          <a:xfrm>
            <a:off x="2223479" y="2701317"/>
            <a:ext cx="9652000" cy="969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438338">
              <a:spcBef>
                <a:spcPts val="3000"/>
              </a:spcBef>
              <a:defRPr sz="3600">
                <a:solidFill>
                  <a:srgbClr val="000000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pPr>
            <a:r>
              <a:rPr lang="it-IT" sz="5700" dirty="0">
                <a:latin typeface="Barlow Light" pitchFamily="2" charset="77"/>
              </a:rPr>
              <a:t>Sottotitolo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2FB00A-4958-90D9-BF8D-614677CFF24A}"/>
              </a:ext>
            </a:extLst>
          </p:cNvPr>
          <p:cNvSpPr txBox="1"/>
          <p:nvPr/>
        </p:nvSpPr>
        <p:spPr>
          <a:xfrm>
            <a:off x="2223479" y="3959130"/>
            <a:ext cx="8419121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438338">
              <a:spcBef>
                <a:spcPts val="3000"/>
              </a:spcBef>
              <a:defRPr sz="2600">
                <a:solidFill>
                  <a:srgbClr val="797979"/>
                </a:solidFill>
                <a:latin typeface="Barlow Light"/>
                <a:ea typeface="Barlow Light"/>
                <a:cs typeface="Barlow Light"/>
                <a:sym typeface="Barlow Light"/>
              </a:defRPr>
            </a:pP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Lorem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ipsum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dolor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sit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amet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consectetur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adipiscing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elit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, sed do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eiusmod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tempor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incididunt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ut labore et dolore magna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aliqua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. Ut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enim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ad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minim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veniam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quis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nostrud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exercitation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ullamco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laboris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nisi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ut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aliquip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ex ea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commodo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consequat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Duis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aute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irure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dolor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in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reprehenderit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in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voluptate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velit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esse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cillum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dolore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eu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fugiat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nulla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pariatur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Excepteur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sint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occaecat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cupidatat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non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proident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sunt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in culpa qui officia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deserunt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mollit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anim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id est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laborum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EFE355A3-0B71-EFBD-434D-D0A08C72C87E}"/>
              </a:ext>
            </a:extLst>
          </p:cNvPr>
          <p:cNvCxnSpPr>
            <a:cxnSpLocks/>
          </p:cNvCxnSpPr>
          <p:nvPr/>
        </p:nvCxnSpPr>
        <p:spPr>
          <a:xfrm>
            <a:off x="2243799" y="3157275"/>
            <a:ext cx="12767601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La nostra visione…">
            <a:extLst>
              <a:ext uri="{FF2B5EF4-FFF2-40B4-BE49-F238E27FC236}">
                <a16:creationId xmlns:a16="http://schemas.microsoft.com/office/drawing/2014/main" id="{63F2D528-4DCC-5FE3-1492-979C254D03BD}"/>
              </a:ext>
            </a:extLst>
          </p:cNvPr>
          <p:cNvSpPr txBox="1"/>
          <p:nvPr/>
        </p:nvSpPr>
        <p:spPr>
          <a:xfrm>
            <a:off x="2223479" y="1270000"/>
            <a:ext cx="14184921" cy="335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438338">
              <a:lnSpc>
                <a:spcPct val="80000"/>
              </a:lnSpc>
              <a:spcBef>
                <a:spcPts val="8000"/>
              </a:spcBef>
              <a:defRPr sz="7200" spc="-144">
                <a:solidFill>
                  <a:srgbClr val="000000"/>
                </a:solidFill>
                <a:latin typeface="Barlow Thin"/>
                <a:ea typeface="Barlow Thin"/>
                <a:cs typeface="Barlow Thin"/>
                <a:sym typeface="Barlow Thin"/>
              </a:defRPr>
            </a:pPr>
            <a:r>
              <a:rPr lang="it-IT" sz="7200" dirty="0" err="1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Lorem</a:t>
            </a:r>
            <a:r>
              <a:rPr lang="it-IT" sz="7200" dirty="0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 </a:t>
            </a:r>
            <a:r>
              <a:rPr lang="it-IT" sz="7200" dirty="0" err="1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ipsum</a:t>
            </a:r>
            <a:r>
              <a:rPr lang="it-IT" sz="7200" dirty="0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 </a:t>
            </a:r>
            <a:r>
              <a:rPr lang="it-IT" sz="7200" dirty="0" err="1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dolor</a:t>
            </a:r>
            <a:r>
              <a:rPr lang="it-IT" sz="7200" dirty="0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 </a:t>
            </a:r>
            <a:r>
              <a:rPr lang="it-IT" sz="7200" dirty="0" err="1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sit</a:t>
            </a:r>
            <a:r>
              <a:rPr lang="it-IT" sz="7200" dirty="0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 </a:t>
            </a:r>
            <a:r>
              <a:rPr lang="it-IT" sz="7200" dirty="0" err="1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amet</a:t>
            </a:r>
            <a:r>
              <a:rPr lang="it-IT" sz="7200" dirty="0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, </a:t>
            </a:r>
            <a:r>
              <a:rPr lang="it-IT" sz="7200" dirty="0" err="1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consectetur</a:t>
            </a:r>
            <a:r>
              <a:rPr lang="it-IT" sz="7200" dirty="0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 </a:t>
            </a:r>
            <a:r>
              <a:rPr lang="it-IT" sz="7200" dirty="0" err="1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adipiscing</a:t>
            </a:r>
            <a:r>
              <a:rPr lang="it-IT" sz="7200" dirty="0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 </a:t>
            </a:r>
            <a:r>
              <a:rPr lang="it-IT" sz="7200" dirty="0" err="1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elit</a:t>
            </a:r>
            <a:r>
              <a:rPr lang="it-IT" sz="7200" dirty="0">
                <a:solidFill>
                  <a:schemeClr val="tx2">
                    <a:lumMod val="10000"/>
                  </a:schemeClr>
                </a:solidFill>
                <a:latin typeface="Barlow Light" pitchFamily="2" charset="77"/>
              </a:rPr>
              <a:t> sed do</a:t>
            </a:r>
            <a:endParaRPr lang="it-IT" dirty="0">
              <a:latin typeface="Barlow Ligh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6F3068-6399-F55E-54CF-403C04EDD43D}"/>
              </a:ext>
            </a:extLst>
          </p:cNvPr>
          <p:cNvSpPr txBox="1"/>
          <p:nvPr/>
        </p:nvSpPr>
        <p:spPr>
          <a:xfrm>
            <a:off x="2223479" y="4622800"/>
            <a:ext cx="12767601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438338">
              <a:spcBef>
                <a:spcPts val="3000"/>
              </a:spcBef>
              <a:defRPr sz="3600">
                <a:solidFill>
                  <a:srgbClr val="000000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pPr>
            <a:r>
              <a:rPr lang="it-IT" sz="5400" dirty="0" err="1">
                <a:solidFill>
                  <a:schemeClr val="tx2">
                    <a:lumMod val="10000"/>
                  </a:schemeClr>
                </a:solidFill>
              </a:rPr>
              <a:t>Lorem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5400" dirty="0" err="1">
                <a:solidFill>
                  <a:schemeClr val="tx2">
                    <a:lumMod val="10000"/>
                  </a:schemeClr>
                </a:solidFill>
              </a:rPr>
              <a:t>ipsum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5400" dirty="0" err="1">
                <a:solidFill>
                  <a:schemeClr val="tx2">
                    <a:lumMod val="10000"/>
                  </a:schemeClr>
                </a:solidFill>
              </a:rPr>
              <a:t>dolor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5400" dirty="0" err="1">
                <a:solidFill>
                  <a:schemeClr val="tx2">
                    <a:lumMod val="10000"/>
                  </a:schemeClr>
                </a:solidFill>
              </a:rPr>
              <a:t>sit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5400" dirty="0" err="1">
                <a:solidFill>
                  <a:schemeClr val="tx2">
                    <a:lumMod val="10000"/>
                  </a:schemeClr>
                </a:solidFill>
              </a:rPr>
              <a:t>amet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it-IT" sz="5400" dirty="0" err="1">
                <a:solidFill>
                  <a:srgbClr val="34B6E6"/>
                </a:solidFill>
              </a:rPr>
              <a:t>consectetur</a:t>
            </a:r>
            <a:r>
              <a:rPr lang="it-IT" sz="5400" dirty="0">
                <a:solidFill>
                  <a:srgbClr val="34B6E6"/>
                </a:solidFill>
              </a:rPr>
              <a:t> </a:t>
            </a:r>
            <a:r>
              <a:rPr lang="it-IT" sz="5400" dirty="0" err="1">
                <a:solidFill>
                  <a:srgbClr val="34B6E6"/>
                </a:solidFill>
              </a:rPr>
              <a:t>adipiscing</a:t>
            </a:r>
            <a:r>
              <a:rPr lang="it-IT" sz="5400" dirty="0">
                <a:solidFill>
                  <a:srgbClr val="34B6E6"/>
                </a:solidFill>
              </a:rPr>
              <a:t> </a:t>
            </a:r>
            <a:r>
              <a:rPr lang="it-IT" sz="5400" dirty="0" err="1">
                <a:solidFill>
                  <a:srgbClr val="34B6E6"/>
                </a:solidFill>
              </a:rPr>
              <a:t>elit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, sed do </a:t>
            </a:r>
            <a:r>
              <a:rPr lang="it-IT" sz="5400" dirty="0" err="1">
                <a:solidFill>
                  <a:schemeClr val="tx2">
                    <a:lumMod val="10000"/>
                  </a:schemeClr>
                </a:solidFill>
              </a:rPr>
              <a:t>eiusmod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5400" dirty="0" err="1">
                <a:solidFill>
                  <a:schemeClr val="tx2">
                    <a:lumMod val="10000"/>
                  </a:schemeClr>
                </a:solidFill>
              </a:rPr>
              <a:t>tempor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5400" dirty="0" err="1">
                <a:solidFill>
                  <a:schemeClr val="tx2">
                    <a:lumMod val="10000"/>
                  </a:schemeClr>
                </a:solidFill>
              </a:rPr>
              <a:t>incididunt</a:t>
            </a:r>
            <a:r>
              <a:rPr lang="it-IT" sz="5400" dirty="0">
                <a:solidFill>
                  <a:schemeClr val="tx2">
                    <a:lumMod val="10000"/>
                  </a:schemeClr>
                </a:solidFill>
              </a:rPr>
              <a:t> ut labore et dolore magna.</a:t>
            </a:r>
            <a:endParaRPr lang="it-IT" sz="5400" dirty="0">
              <a:latin typeface="Barlow Light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672DBF-83AB-5344-8D8C-5B239E9E7702}"/>
              </a:ext>
            </a:extLst>
          </p:cNvPr>
          <p:cNvSpPr txBox="1"/>
          <p:nvPr/>
        </p:nvSpPr>
        <p:spPr>
          <a:xfrm>
            <a:off x="2223479" y="8115813"/>
            <a:ext cx="12330721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438338">
              <a:spcBef>
                <a:spcPts val="3000"/>
              </a:spcBef>
              <a:defRPr sz="2600">
                <a:solidFill>
                  <a:srgbClr val="797979"/>
                </a:solidFill>
                <a:latin typeface="Barlow Light"/>
                <a:ea typeface="Barlow Light"/>
                <a:cs typeface="Barlow Light"/>
                <a:sym typeface="Barlow Light"/>
              </a:defRPr>
            </a:pP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Lorem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ipsum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dolor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sit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amet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consectetur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adipiscing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elit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, sed do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eiusmod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tempor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incididunt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ut labore et dolore magna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aliqua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. Ut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enim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ad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minim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veniam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quis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nostrud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exercitation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ullamco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laboris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nisi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ut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aliquip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ex ea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commodo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consequat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Duis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aute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irure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dolor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in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reprehenderit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in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voluptate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velit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esse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cillum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dolore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eu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fugiat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nulla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pariatur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Excepteur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sint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occaecat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cupidatat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non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proident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sunt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in culpa qui officia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deserunt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mollit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anim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 id est </a:t>
            </a:r>
            <a:r>
              <a:rPr lang="it-IT" sz="2800" dirty="0" err="1">
                <a:solidFill>
                  <a:schemeClr val="tx2">
                    <a:lumMod val="10000"/>
                  </a:schemeClr>
                </a:solidFill>
              </a:rPr>
              <a:t>laborum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46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rimo piano visto di una mongolfiera vista dal basso" descr="Primo piano visto di una mongolfiera vista dal basso"/>
          <p:cNvPicPr>
            <a:picLocks noGrp="1"/>
          </p:cNvPicPr>
          <p:nvPr>
            <p:ph type="pic" idx="22"/>
          </p:nvPr>
        </p:nvPicPr>
        <p:blipFill>
          <a:blip r:embed="rId2"/>
          <a:srcRect l="20894" t="50" r="40723" b="19"/>
          <a:stretch>
            <a:fillRect/>
          </a:stretch>
        </p:blipFill>
        <p:spPr>
          <a:xfrm>
            <a:off x="16257191" y="-2726"/>
            <a:ext cx="8129192" cy="13721452"/>
          </a:xfrm>
          <a:prstGeom prst="rect">
            <a:avLst/>
          </a:prstGeom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FA821522-EEB4-68E7-0BB7-DA3DDB4FE068}"/>
              </a:ext>
            </a:extLst>
          </p:cNvPr>
          <p:cNvCxnSpPr>
            <a:cxnSpLocks/>
          </p:cNvCxnSpPr>
          <p:nvPr/>
        </p:nvCxnSpPr>
        <p:spPr>
          <a:xfrm>
            <a:off x="2243799" y="2166675"/>
            <a:ext cx="636125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La nostra visione…">
            <a:extLst>
              <a:ext uri="{FF2B5EF4-FFF2-40B4-BE49-F238E27FC236}">
                <a16:creationId xmlns:a16="http://schemas.microsoft.com/office/drawing/2014/main" id="{A12B1330-45B2-A3FA-9E98-294CD8A5E59A}"/>
              </a:ext>
            </a:extLst>
          </p:cNvPr>
          <p:cNvSpPr txBox="1"/>
          <p:nvPr/>
        </p:nvSpPr>
        <p:spPr>
          <a:xfrm>
            <a:off x="2223479" y="1270000"/>
            <a:ext cx="695084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438338">
              <a:lnSpc>
                <a:spcPct val="80000"/>
              </a:lnSpc>
              <a:spcBef>
                <a:spcPts val="8000"/>
              </a:spcBef>
              <a:defRPr sz="7200" spc="-144">
                <a:solidFill>
                  <a:srgbClr val="000000"/>
                </a:solidFill>
                <a:latin typeface="Barlow Thin"/>
                <a:ea typeface="Barlow Thin"/>
                <a:cs typeface="Barlow Thin"/>
                <a:sym typeface="Barlow Thin"/>
              </a:defRPr>
            </a:pPr>
            <a:r>
              <a:rPr dirty="0">
                <a:latin typeface="Barlow Light" pitchFamily="2" charset="77"/>
              </a:rPr>
              <a:t>La nostra </a:t>
            </a:r>
            <a:r>
              <a:rPr dirty="0" err="1">
                <a:latin typeface="Barlow Light" pitchFamily="2" charset="77"/>
              </a:rPr>
              <a:t>visione</a:t>
            </a:r>
            <a:endParaRPr dirty="0">
              <a:latin typeface="Barlow Light" pitchFamily="2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AA53A5-C116-9106-5E86-61C56DF16DDD}"/>
              </a:ext>
            </a:extLst>
          </p:cNvPr>
          <p:cNvSpPr txBox="1"/>
          <p:nvPr/>
        </p:nvSpPr>
        <p:spPr>
          <a:xfrm>
            <a:off x="2223479" y="3945917"/>
            <a:ext cx="9448800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438338">
              <a:spcBef>
                <a:spcPts val="3000"/>
              </a:spcBef>
              <a:defRPr sz="3600">
                <a:solidFill>
                  <a:srgbClr val="000000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pPr>
            <a:r>
              <a:rPr lang="it-IT" sz="5700" dirty="0">
                <a:latin typeface="Barlow Light" pitchFamily="2" charset="77"/>
              </a:rPr>
              <a:t>The </a:t>
            </a:r>
            <a:r>
              <a:rPr lang="it-IT" sz="5700" dirty="0" err="1">
                <a:solidFill>
                  <a:srgbClr val="00B0F0"/>
                </a:solidFill>
                <a:latin typeface="Barlow Light" pitchFamily="2" charset="77"/>
                <a:ea typeface="Barlow Light"/>
                <a:cs typeface="Barlow Light"/>
                <a:sym typeface="Barlow Light"/>
              </a:rPr>
              <a:t>leading</a:t>
            </a:r>
            <a:r>
              <a:rPr lang="it-IT" sz="5700" dirty="0">
                <a:solidFill>
                  <a:srgbClr val="00B0F0"/>
                </a:solidFill>
                <a:latin typeface="Barlow Light" pitchFamily="2" charset="77"/>
                <a:ea typeface="Barlow Light"/>
                <a:cs typeface="Barlow Light"/>
                <a:sym typeface="Barlow Light"/>
              </a:rPr>
              <a:t> </a:t>
            </a:r>
            <a:r>
              <a:rPr lang="it-IT" sz="5700" dirty="0" err="1">
                <a:solidFill>
                  <a:srgbClr val="00B0F0"/>
                </a:solidFill>
                <a:latin typeface="Barlow Light" pitchFamily="2" charset="77"/>
                <a:ea typeface="Barlow Light"/>
                <a:cs typeface="Barlow Light"/>
                <a:sym typeface="Barlow Light"/>
              </a:rPr>
              <a:t>technologies</a:t>
            </a:r>
            <a:r>
              <a:rPr lang="it-IT" sz="5700" dirty="0">
                <a:solidFill>
                  <a:srgbClr val="00B0F0"/>
                </a:solidFill>
                <a:latin typeface="Barlow Light" pitchFamily="2" charset="77"/>
              </a:rPr>
              <a:t> </a:t>
            </a:r>
            <a:r>
              <a:rPr lang="it-IT" sz="5700" dirty="0">
                <a:latin typeface="Barlow Light" pitchFamily="2" charset="77"/>
              </a:rPr>
              <a:t>for a </a:t>
            </a:r>
            <a:r>
              <a:rPr lang="it-IT" sz="5700" dirty="0" err="1">
                <a:solidFill>
                  <a:srgbClr val="00B0F0"/>
                </a:solidFill>
                <a:latin typeface="Barlow Light" pitchFamily="2" charset="77"/>
                <a:ea typeface="Barlow Light"/>
                <a:cs typeface="Barlow Light"/>
                <a:sym typeface="Barlow Light"/>
              </a:rPr>
              <a:t>sustainable</a:t>
            </a:r>
            <a:r>
              <a:rPr lang="it-IT" sz="5700" dirty="0">
                <a:solidFill>
                  <a:srgbClr val="00B0F0"/>
                </a:solidFill>
                <a:latin typeface="Barlow Light" pitchFamily="2" charset="77"/>
                <a:ea typeface="Barlow Light"/>
                <a:cs typeface="Barlow Light"/>
                <a:sym typeface="Barlow Light"/>
              </a:rPr>
              <a:t> </a:t>
            </a:r>
            <a:r>
              <a:rPr lang="it-IT" sz="5700" dirty="0" err="1">
                <a:solidFill>
                  <a:srgbClr val="00B0F0"/>
                </a:solidFill>
                <a:latin typeface="Barlow Light" pitchFamily="2" charset="77"/>
                <a:ea typeface="Barlow Light"/>
                <a:cs typeface="Barlow Light"/>
                <a:sym typeface="Barlow Light"/>
              </a:rPr>
              <a:t>tomorrow</a:t>
            </a:r>
            <a:r>
              <a:rPr lang="it-IT" sz="5700" dirty="0">
                <a:latin typeface="Barlow Light" pitchFamily="2" charset="77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C5F828-17D4-67A0-C71E-B94A8063318C}"/>
              </a:ext>
            </a:extLst>
          </p:cNvPr>
          <p:cNvSpPr txBox="1"/>
          <p:nvPr/>
        </p:nvSpPr>
        <p:spPr>
          <a:xfrm>
            <a:off x="2223479" y="6497959"/>
            <a:ext cx="9652000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defTabSz="2438338">
              <a:spcBef>
                <a:spcPts val="3000"/>
              </a:spcBef>
              <a:defRPr sz="2600">
                <a:solidFill>
                  <a:srgbClr val="797979"/>
                </a:solidFill>
                <a:latin typeface="Barlow Light"/>
                <a:ea typeface="Barlow Light"/>
                <a:cs typeface="Barlow Light"/>
                <a:sym typeface="Barlow Light"/>
              </a:defRPr>
            </a:pP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Il nostro obiettivo è sempre stato quello di ridefinire lo stato dell'arte di ogni tecnologia che sviluppiamo, ecco perché diciamo "</a:t>
            </a:r>
            <a:r>
              <a:rPr lang="it-IT" sz="2800" b="1" dirty="0">
                <a:solidFill>
                  <a:srgbClr val="34B6E6"/>
                </a:solidFill>
                <a:latin typeface="Barlow" pitchFamily="2" charset="77"/>
              </a:rPr>
              <a:t>le tecnologie leader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". Non vogliamo avere alcun limite nell'ambito che copriamo, ma qualunque cosa facciamo deve dare un contributo positivo alla sostenibilità globale... e ogni volta che innoviamo qualcosa che vogliamo che questo accada nel prossimo futuro, questo è il motivo per cui abbiamo detto "</a:t>
            </a:r>
            <a:r>
              <a:rPr lang="it-IT" sz="2800" b="1" dirty="0">
                <a:solidFill>
                  <a:schemeClr val="tx2">
                    <a:lumMod val="10000"/>
                  </a:schemeClr>
                </a:solidFill>
                <a:latin typeface="Barlow" pitchFamily="2" charset="77"/>
              </a:rPr>
              <a:t>domani sostenibile</a:t>
            </a:r>
            <a:r>
              <a:rPr lang="it-IT" sz="2800" dirty="0">
                <a:solidFill>
                  <a:schemeClr val="tx2">
                    <a:lumMod val="10000"/>
                  </a:schemeClr>
                </a:solidFill>
              </a:rPr>
              <a:t>".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hourglass-on-dark-background-2022-02-16-06-57-01-utc.jpg" descr="hourglass-on-dark-background-2022-02-16-06-57-01-utc.jpg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l="30251" r="30251"/>
          <a:stretch>
            <a:fillRect/>
          </a:stretch>
        </p:blipFill>
        <p:spPr>
          <a:xfrm>
            <a:off x="16257192" y="-2726"/>
            <a:ext cx="8129191" cy="13721452"/>
          </a:xfrm>
          <a:prstGeom prst="rect">
            <a:avLst/>
          </a:prstGeom>
        </p:spPr>
      </p:pic>
      <p:sp>
        <p:nvSpPr>
          <p:cNvPr id="278" name="TextBox 99"/>
          <p:cNvSpPr txBox="1"/>
          <p:nvPr/>
        </p:nvSpPr>
        <p:spPr>
          <a:xfrm>
            <a:off x="2082149" y="7822783"/>
            <a:ext cx="1996692" cy="2265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400"/>
            </a:lvl1pPr>
          </a:lstStyle>
          <a:p>
            <a:pPr algn="ctr"/>
            <a:r>
              <a:rPr sz="1800" dirty="0">
                <a:latin typeface="Barlow Light" pitchFamily="2" charset="77"/>
              </a:rPr>
              <a:t>OVER fa </a:t>
            </a:r>
            <a:r>
              <a:rPr sz="1800" dirty="0" err="1">
                <a:latin typeface="Barlow Light" pitchFamily="2" charset="77"/>
              </a:rPr>
              <a:t>i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primi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passi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dai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laboratori</a:t>
            </a:r>
            <a:r>
              <a:rPr sz="1800" dirty="0">
                <a:latin typeface="Barlow Light" pitchFamily="2" charset="77"/>
              </a:rPr>
              <a:t> di La Sapienza a Roma</a:t>
            </a:r>
          </a:p>
        </p:txBody>
      </p:sp>
      <p:pic>
        <p:nvPicPr>
          <p:cNvPr id="279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597" y="4409232"/>
            <a:ext cx="1306806" cy="724453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20000"/>
              </a:srgbClr>
            </a:outerShdw>
            <a:softEdge rad="0"/>
          </a:effectLst>
        </p:spPr>
      </p:pic>
      <p:sp>
        <p:nvSpPr>
          <p:cNvPr id="280" name="TextBox 99"/>
          <p:cNvSpPr txBox="1"/>
          <p:nvPr/>
        </p:nvSpPr>
        <p:spPr>
          <a:xfrm>
            <a:off x="10159401" y="8020570"/>
            <a:ext cx="1348187" cy="157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400"/>
            </a:lvl1pPr>
          </a:lstStyle>
          <a:p>
            <a:pPr algn="ctr"/>
            <a:r>
              <a:rPr sz="1800">
                <a:latin typeface="Barlow Light" pitchFamily="2" charset="77"/>
              </a:rPr>
              <a:t>Apertura sede di Dubai</a:t>
            </a:r>
          </a:p>
        </p:txBody>
      </p:sp>
      <p:pic>
        <p:nvPicPr>
          <p:cNvPr id="281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9401" y="3785498"/>
            <a:ext cx="1348187" cy="1348187"/>
          </a:xfrm>
          <a:prstGeom prst="rect">
            <a:avLst/>
          </a:prstGeom>
          <a:ln w="12700">
            <a:miter lim="400000"/>
          </a:ln>
          <a:effectLst>
            <a:outerShdw blurRad="342900" rotWithShape="0">
              <a:srgbClr val="000000">
                <a:alpha val="20000"/>
              </a:srgbClr>
            </a:outerShdw>
          </a:effectLst>
        </p:spPr>
      </p:pic>
      <p:sp>
        <p:nvSpPr>
          <p:cNvPr id="287" name="TextBox 99"/>
          <p:cNvSpPr txBox="1"/>
          <p:nvPr/>
        </p:nvSpPr>
        <p:spPr>
          <a:xfrm>
            <a:off x="4081297" y="10357123"/>
            <a:ext cx="1664158" cy="157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400"/>
            </a:lvl1pPr>
          </a:lstStyle>
          <a:p>
            <a:pPr algn="ctr"/>
            <a:r>
              <a:rPr sz="1800" dirty="0" err="1">
                <a:latin typeface="Barlow Light" pitchFamily="2" charset="77"/>
              </a:rPr>
              <a:t>Lancio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sul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mercato</a:t>
            </a:r>
            <a:r>
              <a:rPr sz="1800" dirty="0">
                <a:latin typeface="Barlow Light" pitchFamily="2" charset="77"/>
              </a:rPr>
              <a:t> di OVER</a:t>
            </a:r>
          </a:p>
        </p:txBody>
      </p:sp>
      <p:pic>
        <p:nvPicPr>
          <p:cNvPr id="288" name="Immagine" descr="Immagin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404" y="4076394"/>
            <a:ext cx="1057290" cy="1057291"/>
          </a:xfrm>
          <a:prstGeom prst="rect">
            <a:avLst/>
          </a:prstGeom>
          <a:ln w="12700">
            <a:miter lim="400000"/>
          </a:ln>
          <a:effectLst>
            <a:outerShdw blurRad="342900" rotWithShape="0">
              <a:srgbClr val="000000">
                <a:alpha val="20000"/>
              </a:srgbClr>
            </a:outerShdw>
          </a:effectLst>
        </p:spPr>
      </p:pic>
      <p:sp>
        <p:nvSpPr>
          <p:cNvPr id="289" name="TextBox 99"/>
          <p:cNvSpPr txBox="1"/>
          <p:nvPr/>
        </p:nvSpPr>
        <p:spPr>
          <a:xfrm>
            <a:off x="5715774" y="8020571"/>
            <a:ext cx="2459129" cy="1578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400"/>
            </a:lvl1pPr>
          </a:lstStyle>
          <a:p>
            <a:pPr algn="ctr"/>
            <a:r>
              <a:rPr sz="1800" dirty="0">
                <a:latin typeface="Barlow Light" pitchFamily="2" charset="77"/>
              </a:rPr>
              <a:t>OVER </a:t>
            </a:r>
            <a:r>
              <a:rPr sz="1800" dirty="0" err="1">
                <a:latin typeface="Barlow Light" pitchFamily="2" charset="77"/>
              </a:rPr>
              <a:t>entra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nel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mercato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bancario</a:t>
            </a:r>
            <a:r>
              <a:rPr sz="1800" dirty="0">
                <a:latin typeface="Barlow Light" pitchFamily="2" charset="77"/>
              </a:rPr>
              <a:t> </a:t>
            </a:r>
            <a:r>
              <a:rPr sz="1800" dirty="0" err="1">
                <a:latin typeface="Barlow Light" pitchFamily="2" charset="77"/>
              </a:rPr>
              <a:t>diventando</a:t>
            </a:r>
            <a:r>
              <a:rPr sz="1800" dirty="0">
                <a:latin typeface="Barlow Light" pitchFamily="2" charset="77"/>
              </a:rPr>
              <a:t> il </a:t>
            </a:r>
            <a:r>
              <a:rPr sz="1800" dirty="0" err="1">
                <a:latin typeface="Barlow Light" pitchFamily="2" charset="77"/>
              </a:rPr>
              <a:t>suo</a:t>
            </a:r>
            <a:r>
              <a:rPr sz="1800" dirty="0">
                <a:latin typeface="Barlow Light" pitchFamily="2" charset="77"/>
              </a:rPr>
              <a:t> leader</a:t>
            </a:r>
          </a:p>
        </p:txBody>
      </p:sp>
      <p:pic>
        <p:nvPicPr>
          <p:cNvPr id="290" name="Immagine" descr="Immagi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238" y="4076394"/>
            <a:ext cx="931018" cy="1057291"/>
          </a:xfrm>
          <a:prstGeom prst="rect">
            <a:avLst/>
          </a:prstGeom>
          <a:ln w="12700">
            <a:miter lim="400000"/>
          </a:ln>
          <a:effectLst>
            <a:outerShdw blurRad="342900" rotWithShape="0">
              <a:srgbClr val="000000">
                <a:alpha val="20000"/>
              </a:srgbClr>
            </a:outerShdw>
          </a:effectLst>
        </p:spPr>
      </p:pic>
      <p:sp>
        <p:nvSpPr>
          <p:cNvPr id="291" name="TextBox 99"/>
          <p:cNvSpPr txBox="1"/>
          <p:nvPr/>
        </p:nvSpPr>
        <p:spPr>
          <a:xfrm>
            <a:off x="8174903" y="10090604"/>
            <a:ext cx="1486054" cy="198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400"/>
            </a:lvl1pPr>
          </a:lstStyle>
          <a:p>
            <a:pPr algn="ctr"/>
            <a:r>
              <a:rPr sz="1800" dirty="0">
                <a:latin typeface="Barlow Light" pitchFamily="2" charset="77"/>
              </a:rPr>
              <a:t>Apertura </a:t>
            </a:r>
            <a:r>
              <a:rPr sz="1800" dirty="0" err="1">
                <a:latin typeface="Barlow Light" pitchFamily="2" charset="77"/>
              </a:rPr>
              <a:t>sede</a:t>
            </a:r>
            <a:r>
              <a:rPr sz="1800" dirty="0">
                <a:latin typeface="Barlow Light" pitchFamily="2" charset="77"/>
              </a:rPr>
              <a:t> di Milano</a:t>
            </a:r>
          </a:p>
        </p:txBody>
      </p:sp>
      <p:pic>
        <p:nvPicPr>
          <p:cNvPr id="292" name="Immagine" descr="Immagi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3028" y="4076394"/>
            <a:ext cx="1348186" cy="1057291"/>
          </a:xfrm>
          <a:prstGeom prst="rect">
            <a:avLst/>
          </a:prstGeom>
          <a:ln w="12700">
            <a:miter lim="400000"/>
          </a:ln>
          <a:effectLst>
            <a:outerShdw blurRad="342900" rotWithShape="0">
              <a:srgbClr val="000000">
                <a:alpha val="20000"/>
              </a:srgbClr>
            </a:outerShdw>
          </a:effectLst>
        </p:spPr>
      </p:pic>
      <p:sp>
        <p:nvSpPr>
          <p:cNvPr id="293" name="TextBox 99"/>
          <p:cNvSpPr txBox="1"/>
          <p:nvPr/>
        </p:nvSpPr>
        <p:spPr>
          <a:xfrm>
            <a:off x="12036842" y="9183506"/>
            <a:ext cx="1486054" cy="157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400"/>
            </a:lvl1pPr>
          </a:lstStyle>
          <a:p>
            <a:pPr algn="ctr"/>
            <a:r>
              <a:rPr sz="1800" dirty="0">
                <a:latin typeface="Barlow Light" pitchFamily="2" charset="77"/>
              </a:rPr>
              <a:t>Apertura </a:t>
            </a:r>
            <a:r>
              <a:rPr sz="1800" dirty="0" err="1">
                <a:latin typeface="Barlow Light" pitchFamily="2" charset="77"/>
              </a:rPr>
              <a:t>sede</a:t>
            </a:r>
            <a:r>
              <a:rPr sz="1800" dirty="0">
                <a:latin typeface="Barlow Light" pitchFamily="2" charset="77"/>
              </a:rPr>
              <a:t> di </a:t>
            </a:r>
            <a:r>
              <a:rPr sz="1800" dirty="0" err="1">
                <a:latin typeface="Barlow Light" pitchFamily="2" charset="77"/>
              </a:rPr>
              <a:t>Londra</a:t>
            </a:r>
            <a:endParaRPr sz="1800" dirty="0">
              <a:latin typeface="Barlow Light" pitchFamily="2" charset="77"/>
            </a:endParaRPr>
          </a:p>
        </p:txBody>
      </p:sp>
      <p:pic>
        <p:nvPicPr>
          <p:cNvPr id="294" name="Immagine" descr="Immagin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26466" y="3555239"/>
            <a:ext cx="1306805" cy="1578446"/>
          </a:xfrm>
          <a:prstGeom prst="rect">
            <a:avLst/>
          </a:prstGeom>
          <a:ln w="12700">
            <a:miter lim="400000"/>
          </a:ln>
          <a:effectLst>
            <a:outerShdw blurRad="342900" rotWithShape="0">
              <a:srgbClr val="000000">
                <a:alpha val="20000"/>
              </a:srgbClr>
            </a:outerShdw>
          </a:effectLst>
        </p:spPr>
      </p:pic>
      <p:pic>
        <p:nvPicPr>
          <p:cNvPr id="295" name="Immagine" descr="Immagin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57932" y="3643790"/>
            <a:ext cx="936620" cy="1541552"/>
          </a:xfrm>
          <a:prstGeom prst="rect">
            <a:avLst/>
          </a:prstGeom>
          <a:ln w="12700">
            <a:miter lim="400000"/>
          </a:ln>
          <a:effectLst>
            <a:outerShdw blurRad="342900" rotWithShape="0">
              <a:srgbClr val="000000">
                <a:alpha val="20000"/>
              </a:srgbClr>
            </a:outerShdw>
          </a:effectLst>
        </p:spPr>
      </p:pic>
      <p:sp>
        <p:nvSpPr>
          <p:cNvPr id="298" name="2012"/>
          <p:cNvSpPr txBox="1"/>
          <p:nvPr/>
        </p:nvSpPr>
        <p:spPr>
          <a:xfrm>
            <a:off x="2540000" y="6259627"/>
            <a:ext cx="101600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2012</a:t>
            </a:r>
          </a:p>
        </p:txBody>
      </p:sp>
      <p:sp>
        <p:nvSpPr>
          <p:cNvPr id="299" name="2019"/>
          <p:cNvSpPr txBox="1"/>
          <p:nvPr/>
        </p:nvSpPr>
        <p:spPr>
          <a:xfrm>
            <a:off x="10325494" y="6259627"/>
            <a:ext cx="1016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2019</a:t>
            </a:r>
          </a:p>
        </p:txBody>
      </p:sp>
      <p:sp>
        <p:nvSpPr>
          <p:cNvPr id="300" name="2013"/>
          <p:cNvSpPr txBox="1"/>
          <p:nvPr/>
        </p:nvSpPr>
        <p:spPr>
          <a:xfrm>
            <a:off x="4450049" y="6259627"/>
            <a:ext cx="1016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2013</a:t>
            </a:r>
          </a:p>
        </p:txBody>
      </p:sp>
      <p:sp>
        <p:nvSpPr>
          <p:cNvPr id="301" name="2016"/>
          <p:cNvSpPr txBox="1"/>
          <p:nvPr/>
        </p:nvSpPr>
        <p:spPr>
          <a:xfrm>
            <a:off x="6432747" y="6259627"/>
            <a:ext cx="1016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2016</a:t>
            </a:r>
          </a:p>
        </p:txBody>
      </p:sp>
      <p:sp>
        <p:nvSpPr>
          <p:cNvPr id="302" name="2018"/>
          <p:cNvSpPr txBox="1"/>
          <p:nvPr/>
        </p:nvSpPr>
        <p:spPr>
          <a:xfrm>
            <a:off x="8379121" y="6259627"/>
            <a:ext cx="1016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2018</a:t>
            </a:r>
          </a:p>
        </p:txBody>
      </p:sp>
      <p:sp>
        <p:nvSpPr>
          <p:cNvPr id="303" name="2021"/>
          <p:cNvSpPr txBox="1"/>
          <p:nvPr/>
        </p:nvSpPr>
        <p:spPr>
          <a:xfrm>
            <a:off x="12271868" y="6259627"/>
            <a:ext cx="1016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2021</a:t>
            </a:r>
          </a:p>
        </p:txBody>
      </p:sp>
      <p:sp>
        <p:nvSpPr>
          <p:cNvPr id="304" name="2022"/>
          <p:cNvSpPr txBox="1"/>
          <p:nvPr/>
        </p:nvSpPr>
        <p:spPr>
          <a:xfrm>
            <a:off x="14218242" y="6259627"/>
            <a:ext cx="1016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2022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3DFFCF0-A19B-96C5-9E78-40DB2A225521}"/>
              </a:ext>
            </a:extLst>
          </p:cNvPr>
          <p:cNvCxnSpPr>
            <a:endCxn id="298" idx="0"/>
          </p:cNvCxnSpPr>
          <p:nvPr/>
        </p:nvCxnSpPr>
        <p:spPr>
          <a:xfrm>
            <a:off x="3048000" y="5321808"/>
            <a:ext cx="0" cy="9378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3982E213-2527-DB97-36F7-7BCDBFD8A244}"/>
              </a:ext>
            </a:extLst>
          </p:cNvPr>
          <p:cNvCxnSpPr/>
          <p:nvPr/>
        </p:nvCxnSpPr>
        <p:spPr>
          <a:xfrm>
            <a:off x="4913376" y="5321808"/>
            <a:ext cx="0" cy="9378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81F6D49B-7E7F-598F-EC29-24684AAFCAD1}"/>
              </a:ext>
            </a:extLst>
          </p:cNvPr>
          <p:cNvCxnSpPr/>
          <p:nvPr/>
        </p:nvCxnSpPr>
        <p:spPr>
          <a:xfrm>
            <a:off x="6925056" y="5321808"/>
            <a:ext cx="0" cy="9378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15B705AD-4155-A79B-CD26-7D02D99C8266}"/>
              </a:ext>
            </a:extLst>
          </p:cNvPr>
          <p:cNvCxnSpPr/>
          <p:nvPr/>
        </p:nvCxnSpPr>
        <p:spPr>
          <a:xfrm>
            <a:off x="8863584" y="5321808"/>
            <a:ext cx="0" cy="9378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38A9C45F-9CCE-1FA9-1B8A-4E5AE0F547F1}"/>
              </a:ext>
            </a:extLst>
          </p:cNvPr>
          <p:cNvCxnSpPr/>
          <p:nvPr/>
        </p:nvCxnSpPr>
        <p:spPr>
          <a:xfrm>
            <a:off x="10802112" y="5321808"/>
            <a:ext cx="0" cy="9378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35725DE7-00D8-0952-462A-DA6D3A3F17B3}"/>
              </a:ext>
            </a:extLst>
          </p:cNvPr>
          <p:cNvCxnSpPr/>
          <p:nvPr/>
        </p:nvCxnSpPr>
        <p:spPr>
          <a:xfrm>
            <a:off x="12740640" y="5321808"/>
            <a:ext cx="0" cy="9378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74FF7631-3A0C-6AC2-CB4A-53A5C8395109}"/>
              </a:ext>
            </a:extLst>
          </p:cNvPr>
          <p:cNvCxnSpPr/>
          <p:nvPr/>
        </p:nvCxnSpPr>
        <p:spPr>
          <a:xfrm>
            <a:off x="14697456" y="5321808"/>
            <a:ext cx="0" cy="9378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9ED3FED9-958F-5847-7A53-1119503F8D08}"/>
              </a:ext>
            </a:extLst>
          </p:cNvPr>
          <p:cNvCxnSpPr/>
          <p:nvPr/>
        </p:nvCxnSpPr>
        <p:spPr>
          <a:xfrm>
            <a:off x="3048000" y="6821424"/>
            <a:ext cx="0" cy="9378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D20C8CD7-942B-95F0-C5E7-D639A77F4401}"/>
              </a:ext>
            </a:extLst>
          </p:cNvPr>
          <p:cNvCxnSpPr>
            <a:cxnSpLocks/>
          </p:cNvCxnSpPr>
          <p:nvPr/>
        </p:nvCxnSpPr>
        <p:spPr>
          <a:xfrm>
            <a:off x="4913376" y="6821424"/>
            <a:ext cx="0" cy="341295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7A73DFA9-880D-C2DC-8939-821BE4061E8E}"/>
              </a:ext>
            </a:extLst>
          </p:cNvPr>
          <p:cNvCxnSpPr>
            <a:cxnSpLocks/>
          </p:cNvCxnSpPr>
          <p:nvPr/>
        </p:nvCxnSpPr>
        <p:spPr>
          <a:xfrm>
            <a:off x="6925056" y="6821424"/>
            <a:ext cx="0" cy="114786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4759FA1B-F4D5-AB29-C74E-5F66EC3CAF1B}"/>
              </a:ext>
            </a:extLst>
          </p:cNvPr>
          <p:cNvCxnSpPr>
            <a:cxnSpLocks/>
          </p:cNvCxnSpPr>
          <p:nvPr/>
        </p:nvCxnSpPr>
        <p:spPr>
          <a:xfrm>
            <a:off x="8863584" y="6821424"/>
            <a:ext cx="0" cy="3151304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DB8D1172-4140-B077-E074-1FBD5016B3ED}"/>
              </a:ext>
            </a:extLst>
          </p:cNvPr>
          <p:cNvCxnSpPr>
            <a:cxnSpLocks/>
          </p:cNvCxnSpPr>
          <p:nvPr/>
        </p:nvCxnSpPr>
        <p:spPr>
          <a:xfrm>
            <a:off x="10802112" y="6821424"/>
            <a:ext cx="0" cy="114786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DA73E067-BB1C-EE20-65B0-EA99A384E095}"/>
              </a:ext>
            </a:extLst>
          </p:cNvPr>
          <p:cNvCxnSpPr>
            <a:cxnSpLocks/>
          </p:cNvCxnSpPr>
          <p:nvPr/>
        </p:nvCxnSpPr>
        <p:spPr>
          <a:xfrm>
            <a:off x="12740640" y="6821424"/>
            <a:ext cx="0" cy="2362082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D986A14D-AA23-BCBB-D57A-E4845D361B86}"/>
              </a:ext>
            </a:extLst>
          </p:cNvPr>
          <p:cNvCxnSpPr>
            <a:cxnSpLocks/>
          </p:cNvCxnSpPr>
          <p:nvPr/>
        </p:nvCxnSpPr>
        <p:spPr>
          <a:xfrm>
            <a:off x="14697456" y="6821424"/>
            <a:ext cx="0" cy="118104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Arco 23">
            <a:extLst>
              <a:ext uri="{FF2B5EF4-FFF2-40B4-BE49-F238E27FC236}">
                <a16:creationId xmlns:a16="http://schemas.microsoft.com/office/drawing/2014/main" id="{749477E7-0043-F378-CF68-100AECA48105}"/>
              </a:ext>
            </a:extLst>
          </p:cNvPr>
          <p:cNvSpPr/>
          <p:nvPr/>
        </p:nvSpPr>
        <p:spPr>
          <a:xfrm rot="8231333">
            <a:off x="3272874" y="5630112"/>
            <a:ext cx="1535176" cy="1382828"/>
          </a:xfrm>
          <a:prstGeom prst="arc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34123DBE-CD5F-7107-CF2B-21287F22CB74}"/>
              </a:ext>
            </a:extLst>
          </p:cNvPr>
          <p:cNvSpPr/>
          <p:nvPr/>
        </p:nvSpPr>
        <p:spPr>
          <a:xfrm rot="8231333">
            <a:off x="7142746" y="5630112"/>
            <a:ext cx="1535176" cy="1382828"/>
          </a:xfrm>
          <a:prstGeom prst="arc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F721BF02-26FC-E8EA-A50D-0ADFFA4E41F0}"/>
              </a:ext>
            </a:extLst>
          </p:cNvPr>
          <p:cNvSpPr/>
          <p:nvPr/>
        </p:nvSpPr>
        <p:spPr>
          <a:xfrm rot="8231333">
            <a:off x="11061604" y="5630112"/>
            <a:ext cx="1535176" cy="1382828"/>
          </a:xfrm>
          <a:prstGeom prst="arc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A395B8E9-513F-7E31-400B-20D5574A8A42}"/>
              </a:ext>
            </a:extLst>
          </p:cNvPr>
          <p:cNvSpPr/>
          <p:nvPr/>
        </p:nvSpPr>
        <p:spPr>
          <a:xfrm rot="19282156">
            <a:off x="5034436" y="6185403"/>
            <a:ext cx="1535176" cy="1382828"/>
          </a:xfrm>
          <a:prstGeom prst="arc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8" name="Arco 27">
            <a:extLst>
              <a:ext uri="{FF2B5EF4-FFF2-40B4-BE49-F238E27FC236}">
                <a16:creationId xmlns:a16="http://schemas.microsoft.com/office/drawing/2014/main" id="{478CA378-8F53-C850-715D-706C43B127FE}"/>
              </a:ext>
            </a:extLst>
          </p:cNvPr>
          <p:cNvSpPr/>
          <p:nvPr/>
        </p:nvSpPr>
        <p:spPr>
          <a:xfrm rot="19282156">
            <a:off x="8936966" y="6185402"/>
            <a:ext cx="1535176" cy="1382828"/>
          </a:xfrm>
          <a:prstGeom prst="arc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9" name="Arco 28">
            <a:extLst>
              <a:ext uri="{FF2B5EF4-FFF2-40B4-BE49-F238E27FC236}">
                <a16:creationId xmlns:a16="http://schemas.microsoft.com/office/drawing/2014/main" id="{19C04F83-55CD-7835-C2D9-5FA5D7A3ED79}"/>
              </a:ext>
            </a:extLst>
          </p:cNvPr>
          <p:cNvSpPr/>
          <p:nvPr/>
        </p:nvSpPr>
        <p:spPr>
          <a:xfrm rot="19282156">
            <a:off x="12855823" y="6185402"/>
            <a:ext cx="1535176" cy="1382828"/>
          </a:xfrm>
          <a:prstGeom prst="arc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E830E070-7F92-7CEA-2E29-CE52984E1E2E}"/>
              </a:ext>
            </a:extLst>
          </p:cNvPr>
          <p:cNvCxnSpPr>
            <a:cxnSpLocks/>
          </p:cNvCxnSpPr>
          <p:nvPr/>
        </p:nvCxnSpPr>
        <p:spPr>
          <a:xfrm>
            <a:off x="2243799" y="2166675"/>
            <a:ext cx="234997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La nostra visione…">
            <a:extLst>
              <a:ext uri="{FF2B5EF4-FFF2-40B4-BE49-F238E27FC236}">
                <a16:creationId xmlns:a16="http://schemas.microsoft.com/office/drawing/2014/main" id="{4F9D134D-EDE3-8E08-7524-7A94963602F8}"/>
              </a:ext>
            </a:extLst>
          </p:cNvPr>
          <p:cNvSpPr txBox="1"/>
          <p:nvPr/>
        </p:nvSpPr>
        <p:spPr>
          <a:xfrm>
            <a:off x="2223479" y="1270000"/>
            <a:ext cx="695084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438338">
              <a:lnSpc>
                <a:spcPct val="80000"/>
              </a:lnSpc>
              <a:spcBef>
                <a:spcPts val="8000"/>
              </a:spcBef>
              <a:defRPr sz="7200" spc="-144">
                <a:solidFill>
                  <a:srgbClr val="000000"/>
                </a:solidFill>
                <a:latin typeface="Barlow Thin"/>
                <a:ea typeface="Barlow Thin"/>
                <a:cs typeface="Barlow Thin"/>
                <a:sym typeface="Barlow Thin"/>
              </a:defRPr>
            </a:pPr>
            <a:r>
              <a:rPr lang="it-IT" dirty="0">
                <a:latin typeface="Barlow Light" pitchFamily="2" charset="77"/>
              </a:rPr>
              <a:t>Storia</a:t>
            </a:r>
            <a:endParaRPr dirty="0">
              <a:latin typeface="Barlow Light" pitchFamily="2" charset="77"/>
            </a:endParaRPr>
          </a:p>
        </p:txBody>
      </p:sp>
      <p:sp>
        <p:nvSpPr>
          <p:cNvPr id="11" name="TextBox 99">
            <a:extLst>
              <a:ext uri="{FF2B5EF4-FFF2-40B4-BE49-F238E27FC236}">
                <a16:creationId xmlns:a16="http://schemas.microsoft.com/office/drawing/2014/main" id="{06A3EEF0-157D-FFEC-B877-71ED431FBBBE}"/>
              </a:ext>
            </a:extLst>
          </p:cNvPr>
          <p:cNvSpPr txBox="1"/>
          <p:nvPr/>
        </p:nvSpPr>
        <p:spPr>
          <a:xfrm>
            <a:off x="14018042" y="8044739"/>
            <a:ext cx="1486054" cy="157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>
            <a:lvl1pPr>
              <a:defRPr sz="2400"/>
            </a:lvl1pPr>
          </a:lstStyle>
          <a:p>
            <a:pPr algn="ctr"/>
            <a:r>
              <a:rPr lang="it-IT" sz="1800" dirty="0">
                <a:latin typeface="Barlow Light" pitchFamily="2" charset="77"/>
              </a:rPr>
              <a:t>Partnership con DUTCO Group negli Emirati Arabi Uniti</a:t>
            </a:r>
            <a:endParaRPr sz="1800" dirty="0">
              <a:latin typeface="Barlow Light" pitchFamily="2" charset="77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Banco Desio.pdf" descr="Banco Desi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61" y="8296009"/>
            <a:ext cx="3924033" cy="682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BNL.pdf" descr="BN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637" y="8248577"/>
            <a:ext cx="3565226" cy="776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ntesa Sanpaolo.pdf" descr="Intesa Sanpaolo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6809" y="8364751"/>
            <a:ext cx="4851531" cy="5445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3" name="Raggruppa"/>
          <p:cNvGrpSpPr/>
          <p:nvPr/>
        </p:nvGrpSpPr>
        <p:grpSpPr>
          <a:xfrm>
            <a:off x="4938422" y="5875038"/>
            <a:ext cx="14507156" cy="1053083"/>
            <a:chOff x="0" y="0"/>
            <a:chExt cx="14507154" cy="1053082"/>
          </a:xfrm>
        </p:grpSpPr>
        <p:pic>
          <p:nvPicPr>
            <p:cNvPr id="319" name="Banca Popolare di Spoleto.pdf" descr="Banca Popolare di Spoleto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5190" y="0"/>
              <a:ext cx="4647508" cy="931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0" name="BCC Energia.pdf" descr="BCC Energia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53052" y="24751"/>
              <a:ext cx="2518448" cy="881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1" name="BPER Banca.pdf" descr="BPER Banca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741854" y="92513"/>
              <a:ext cx="1765301" cy="7710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2" name="Monte dei Paschi di Siena.pdf" descr="Monte dei Paschi di Siena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57310"/>
              <a:ext cx="2671323" cy="9957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4" name="Boffi.pdf" descr="Boffi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3597" y="10492596"/>
            <a:ext cx="2660549" cy="66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Yamamay.pdf" descr="Yamamay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18405" y="10535476"/>
            <a:ext cx="3581998" cy="519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Risparmio Casa.pdf" descr="Risparmio Casa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7504" y="10461700"/>
            <a:ext cx="3924034" cy="726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Novotel.pdf" descr="Novotel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9633" y="10037553"/>
            <a:ext cx="3341003" cy="1219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Cisalfa.pdf" descr="Cisalfa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1925" y="4105026"/>
            <a:ext cx="3026796" cy="618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NaturaSì.pdf" descr="NaturaSì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5087" y="3755333"/>
            <a:ext cx="3114997" cy="836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Kokoro UK.pdf" descr="Kokoro UK.pd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856953" y="3832943"/>
            <a:ext cx="3341003" cy="783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JA Resort.pdf" descr="JA Resort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34822" y="3768064"/>
            <a:ext cx="1297253" cy="1292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Getir.pdf" descr="Getir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15589" y="3930134"/>
            <a:ext cx="2152629" cy="96849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D2604A6-74E1-B43B-316C-6DECFF4D4CC3}"/>
              </a:ext>
            </a:extLst>
          </p:cNvPr>
          <p:cNvCxnSpPr>
            <a:cxnSpLocks/>
          </p:cNvCxnSpPr>
          <p:nvPr/>
        </p:nvCxnSpPr>
        <p:spPr>
          <a:xfrm>
            <a:off x="2243799" y="2166675"/>
            <a:ext cx="658367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La nostra visione…">
            <a:extLst>
              <a:ext uri="{FF2B5EF4-FFF2-40B4-BE49-F238E27FC236}">
                <a16:creationId xmlns:a16="http://schemas.microsoft.com/office/drawing/2014/main" id="{90C5B2D6-030E-6C78-9CC2-56FF70C4BF4C}"/>
              </a:ext>
            </a:extLst>
          </p:cNvPr>
          <p:cNvSpPr txBox="1"/>
          <p:nvPr/>
        </p:nvSpPr>
        <p:spPr>
          <a:xfrm>
            <a:off x="2223479" y="1270000"/>
            <a:ext cx="695084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2438338">
              <a:lnSpc>
                <a:spcPct val="80000"/>
              </a:lnSpc>
              <a:spcBef>
                <a:spcPts val="8000"/>
              </a:spcBef>
              <a:defRPr sz="7200" spc="-144">
                <a:solidFill>
                  <a:srgbClr val="000000"/>
                </a:solidFill>
                <a:latin typeface="Barlow Thin"/>
                <a:ea typeface="Barlow Thin"/>
                <a:cs typeface="Barlow Thin"/>
                <a:sym typeface="Barlow Thin"/>
              </a:defRPr>
            </a:pPr>
            <a:r>
              <a:rPr lang="it-IT" dirty="0">
                <a:latin typeface="Barlow Light" pitchFamily="2" charset="77"/>
              </a:rPr>
              <a:t>Clienti &amp; Partners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ttangolo arrotondato"/>
          <p:cNvSpPr/>
          <p:nvPr/>
        </p:nvSpPr>
        <p:spPr>
          <a:xfrm>
            <a:off x="4390038" y="3699823"/>
            <a:ext cx="18972840" cy="2159001"/>
          </a:xfrm>
          <a:prstGeom prst="roundRect">
            <a:avLst>
              <a:gd name="adj" fmla="val 8824"/>
            </a:avLst>
          </a:prstGeom>
          <a:solidFill>
            <a:srgbClr val="D7D5D5">
              <a:alpha val="2985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000">
                <a:solidFill>
                  <a:srgbClr val="FFFFFF"/>
                </a:solidFill>
                <a:latin typeface="HurmeGeometricSans1 SemiBold"/>
                <a:ea typeface="HurmeGeometricSans1 SemiBold"/>
                <a:cs typeface="HurmeGeometricSans1 SemiBold"/>
                <a:sym typeface="HurmeGeometricSans1 SemiBold"/>
              </a:defRPr>
            </a:pPr>
            <a:endParaRPr/>
          </a:p>
        </p:txBody>
      </p:sp>
      <p:sp>
        <p:nvSpPr>
          <p:cNvPr id="335" name="Rettangolo arrotondato"/>
          <p:cNvSpPr/>
          <p:nvPr/>
        </p:nvSpPr>
        <p:spPr>
          <a:xfrm>
            <a:off x="4390038" y="10433684"/>
            <a:ext cx="18972840" cy="2159001"/>
          </a:xfrm>
          <a:prstGeom prst="roundRect">
            <a:avLst>
              <a:gd name="adj" fmla="val 8824"/>
            </a:avLst>
          </a:prstGeom>
          <a:solidFill>
            <a:srgbClr val="D7D5D5">
              <a:alpha val="2985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000">
                <a:solidFill>
                  <a:srgbClr val="FFFFFF"/>
                </a:solidFill>
                <a:latin typeface="HurmeGeometricSans1 SemiBold"/>
                <a:ea typeface="HurmeGeometricSans1 SemiBold"/>
                <a:cs typeface="HurmeGeometricSans1 SemiBold"/>
                <a:sym typeface="HurmeGeometricSans1 SemiBold"/>
              </a:defRPr>
            </a:pPr>
            <a:endParaRPr/>
          </a:p>
        </p:txBody>
      </p:sp>
      <p:sp>
        <p:nvSpPr>
          <p:cNvPr id="336" name="Rettangolo arrotondato"/>
          <p:cNvSpPr/>
          <p:nvPr/>
        </p:nvSpPr>
        <p:spPr>
          <a:xfrm>
            <a:off x="4390038" y="7074852"/>
            <a:ext cx="18972840" cy="2159001"/>
          </a:xfrm>
          <a:prstGeom prst="roundRect">
            <a:avLst>
              <a:gd name="adj" fmla="val 8824"/>
            </a:avLst>
          </a:prstGeom>
          <a:solidFill>
            <a:srgbClr val="D7D5D5">
              <a:alpha val="2985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>
              <a:defRPr sz="2000">
                <a:solidFill>
                  <a:srgbClr val="FFFFFF"/>
                </a:solidFill>
                <a:latin typeface="HurmeGeometricSans1 SemiBold"/>
                <a:ea typeface="HurmeGeometricSans1 SemiBold"/>
                <a:cs typeface="HurmeGeometricSans1 SemiBold"/>
                <a:sym typeface="HurmeGeometricSans1 SemiBold"/>
              </a:defRPr>
            </a:pPr>
            <a:endParaRPr/>
          </a:p>
        </p:txBody>
      </p:sp>
      <p:sp>
        <p:nvSpPr>
          <p:cNvPr id="339" name="Prodotti"/>
          <p:cNvSpPr txBox="1"/>
          <p:nvPr/>
        </p:nvSpPr>
        <p:spPr>
          <a:xfrm>
            <a:off x="2228836" y="1270000"/>
            <a:ext cx="7746803" cy="133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2438338">
              <a:lnSpc>
                <a:spcPct val="80000"/>
              </a:lnSpc>
              <a:spcBef>
                <a:spcPts val="8000"/>
              </a:spcBef>
              <a:defRPr sz="7200" spc="-144">
                <a:solidFill>
                  <a:srgbClr val="000000"/>
                </a:solidFill>
                <a:latin typeface="Barlow Thin"/>
                <a:ea typeface="Barlow Thin"/>
                <a:cs typeface="Barlow Thin"/>
                <a:sym typeface="Barlow Thin"/>
              </a:defRPr>
            </a:lvl1pPr>
          </a:lstStyle>
          <a:p>
            <a:r>
              <a:rPr dirty="0" err="1">
                <a:latin typeface="Barlow Light" pitchFamily="2" charset="77"/>
              </a:rPr>
              <a:t>Prodotti</a:t>
            </a:r>
            <a:endParaRPr dirty="0">
              <a:latin typeface="Barlow Light" pitchFamily="2" charset="77"/>
            </a:endParaRPr>
          </a:p>
        </p:txBody>
      </p:sp>
      <p:sp>
        <p:nvSpPr>
          <p:cNvPr id="340" name="Qualità dell'aria…"/>
          <p:cNvSpPr txBox="1"/>
          <p:nvPr/>
        </p:nvSpPr>
        <p:spPr>
          <a:xfrm>
            <a:off x="4647337" y="10566772"/>
            <a:ext cx="7334090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spcBef>
                <a:spcPts val="6000"/>
              </a:spcBef>
              <a:defRPr sz="3600">
                <a:solidFill>
                  <a:srgbClr val="000000"/>
                </a:solidFill>
              </a:defRPr>
            </a:pPr>
            <a:r>
              <a:rPr dirty="0" err="1">
                <a:latin typeface="Barlow Medium" pitchFamily="2" charset="77"/>
              </a:rPr>
              <a:t>Qualità</a:t>
            </a:r>
            <a:r>
              <a:rPr dirty="0">
                <a:latin typeface="Barlow Medium" pitchFamily="2" charset="77"/>
              </a:rPr>
              <a:t> </a:t>
            </a:r>
            <a:r>
              <a:rPr dirty="0" err="1">
                <a:latin typeface="Barlow Medium" pitchFamily="2" charset="77"/>
              </a:rPr>
              <a:t>dell'aria</a:t>
            </a:r>
            <a:endParaRPr dirty="0">
              <a:latin typeface="Barlow Medium" pitchFamily="2" charset="77"/>
            </a:endParaRPr>
          </a:p>
          <a:p>
            <a:pPr algn="l" defTabSz="2438338">
              <a:lnSpc>
                <a:spcPct val="120000"/>
              </a:lnSpc>
              <a:spcBef>
                <a:spcPts val="3000"/>
              </a:spcBef>
              <a:defRPr sz="2600">
                <a:solidFill>
                  <a:srgbClr val="797979"/>
                </a:solidFill>
                <a:latin typeface="Barlow Light"/>
                <a:ea typeface="Barlow Light"/>
                <a:cs typeface="Barlow Light"/>
                <a:sym typeface="Barlow Light"/>
              </a:defRPr>
            </a:pPr>
            <a:r>
              <a:rPr dirty="0" err="1"/>
              <a:t>Strumenti</a:t>
            </a:r>
            <a:r>
              <a:rPr dirty="0"/>
              <a:t> per il </a:t>
            </a:r>
            <a:r>
              <a:rPr dirty="0" err="1"/>
              <a:t>monitoraggio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qualità</a:t>
            </a:r>
            <a:r>
              <a:rPr dirty="0"/>
              <a:t> </a:t>
            </a:r>
            <a:r>
              <a:rPr dirty="0" err="1"/>
              <a:t>dell'aria</a:t>
            </a:r>
            <a:r>
              <a:rPr dirty="0"/>
              <a:t> 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purificazione</a:t>
            </a:r>
            <a:r>
              <a:rPr dirty="0"/>
              <a:t> e </a:t>
            </a:r>
            <a:r>
              <a:rPr dirty="0" err="1"/>
              <a:t>santificazione</a:t>
            </a:r>
            <a:r>
              <a:rPr dirty="0"/>
              <a:t>.</a:t>
            </a:r>
          </a:p>
        </p:txBody>
      </p:sp>
      <p:sp>
        <p:nvSpPr>
          <p:cNvPr id="341" name="Gestione dell'energia…"/>
          <p:cNvSpPr txBox="1"/>
          <p:nvPr/>
        </p:nvSpPr>
        <p:spPr>
          <a:xfrm>
            <a:off x="4647337" y="7207940"/>
            <a:ext cx="6374075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spcBef>
                <a:spcPts val="6000"/>
              </a:spcBef>
              <a:defRPr sz="3600">
                <a:solidFill>
                  <a:srgbClr val="000000"/>
                </a:solidFill>
              </a:defRPr>
            </a:pPr>
            <a:r>
              <a:rPr dirty="0" err="1">
                <a:latin typeface="Barlow Medium" pitchFamily="2" charset="77"/>
              </a:rPr>
              <a:t>Gestione</a:t>
            </a:r>
            <a:r>
              <a:rPr dirty="0">
                <a:latin typeface="Barlow Medium" pitchFamily="2" charset="77"/>
              </a:rPr>
              <a:t> </a:t>
            </a:r>
            <a:r>
              <a:rPr dirty="0" err="1">
                <a:latin typeface="Barlow Medium" pitchFamily="2" charset="77"/>
              </a:rPr>
              <a:t>dell'energia</a:t>
            </a:r>
            <a:endParaRPr dirty="0">
              <a:latin typeface="Barlow Medium" pitchFamily="2" charset="77"/>
            </a:endParaRPr>
          </a:p>
          <a:p>
            <a:pPr algn="l" defTabSz="2438338">
              <a:lnSpc>
                <a:spcPct val="120000"/>
              </a:lnSpc>
              <a:spcBef>
                <a:spcPts val="3000"/>
              </a:spcBef>
              <a:defRPr sz="2600">
                <a:solidFill>
                  <a:srgbClr val="797979"/>
                </a:solidFill>
                <a:latin typeface="Barlow Light"/>
                <a:ea typeface="Barlow Light"/>
                <a:cs typeface="Barlow Light"/>
                <a:sym typeface="Barlow Light"/>
              </a:defRPr>
            </a:pPr>
            <a:r>
              <a:rPr dirty="0" err="1"/>
              <a:t>Strumenti</a:t>
            </a:r>
            <a:r>
              <a:rPr dirty="0"/>
              <a:t> per il </a:t>
            </a:r>
            <a:r>
              <a:rPr dirty="0" err="1"/>
              <a:t>monitoraggio</a:t>
            </a:r>
            <a:r>
              <a:rPr dirty="0"/>
              <a:t> e </a:t>
            </a:r>
            <a:r>
              <a:rPr dirty="0" err="1"/>
              <a:t>l'automazione</a:t>
            </a:r>
            <a:r>
              <a:rPr dirty="0"/>
              <a:t> del </a:t>
            </a:r>
            <a:r>
              <a:rPr dirty="0" err="1"/>
              <a:t>consumo</a:t>
            </a:r>
            <a:r>
              <a:rPr dirty="0"/>
              <a:t> di </a:t>
            </a:r>
            <a:r>
              <a:rPr dirty="0" err="1"/>
              <a:t>energia</a:t>
            </a:r>
            <a:r>
              <a:rPr dirty="0"/>
              <a:t>.</a:t>
            </a:r>
          </a:p>
        </p:txBody>
      </p:sp>
      <p:sp>
        <p:nvSpPr>
          <p:cNvPr id="342" name="Software Suite…"/>
          <p:cNvSpPr txBox="1"/>
          <p:nvPr/>
        </p:nvSpPr>
        <p:spPr>
          <a:xfrm>
            <a:off x="4647337" y="3832911"/>
            <a:ext cx="7334090" cy="1892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2438338">
              <a:lnSpc>
                <a:spcPct val="90000"/>
              </a:lnSpc>
              <a:spcBef>
                <a:spcPts val="6000"/>
              </a:spcBef>
              <a:defRPr sz="3600">
                <a:solidFill>
                  <a:srgbClr val="000000"/>
                </a:solidFill>
              </a:defRPr>
            </a:pPr>
            <a:r>
              <a:rPr dirty="0">
                <a:latin typeface="Barlow Medium" pitchFamily="2" charset="77"/>
              </a:rPr>
              <a:t>Software Suite</a:t>
            </a:r>
          </a:p>
          <a:p>
            <a:pPr algn="l" defTabSz="2438338">
              <a:lnSpc>
                <a:spcPct val="120000"/>
              </a:lnSpc>
              <a:spcBef>
                <a:spcPts val="3000"/>
              </a:spcBef>
              <a:defRPr sz="2600">
                <a:solidFill>
                  <a:srgbClr val="797979"/>
                </a:solidFill>
                <a:latin typeface="Barlow Light"/>
                <a:ea typeface="Barlow Light"/>
                <a:cs typeface="Barlow Light"/>
                <a:sym typeface="Barlow Light"/>
              </a:defRPr>
            </a:pP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permette</a:t>
            </a:r>
            <a:r>
              <a:rPr dirty="0"/>
              <a:t> di </a:t>
            </a:r>
            <a:r>
              <a:rPr dirty="0" err="1"/>
              <a:t>controllare</a:t>
            </a:r>
            <a:r>
              <a:rPr dirty="0"/>
              <a:t> e </a:t>
            </a:r>
            <a:r>
              <a:rPr dirty="0" err="1"/>
              <a:t>monitorare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edifici</a:t>
            </a:r>
            <a:r>
              <a:rPr dirty="0"/>
              <a:t> da </a:t>
            </a:r>
            <a:r>
              <a:rPr dirty="0" err="1"/>
              <a:t>remoto</a:t>
            </a:r>
            <a:r>
              <a:rPr dirty="0"/>
              <a:t> e in </a:t>
            </a:r>
            <a:r>
              <a:rPr dirty="0" err="1"/>
              <a:t>qualsiasi</a:t>
            </a:r>
            <a:r>
              <a:rPr dirty="0"/>
              <a:t> </a:t>
            </a:r>
            <a:r>
              <a:rPr dirty="0" err="1"/>
              <a:t>momento</a:t>
            </a:r>
            <a:r>
              <a:rPr dirty="0"/>
              <a:t>.</a:t>
            </a:r>
          </a:p>
        </p:txBody>
      </p:sp>
      <p:pic>
        <p:nvPicPr>
          <p:cNvPr id="346" name="OSensor_1.1.png" descr="OSensor_1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716" y="10605453"/>
            <a:ext cx="993626" cy="98579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50000"/>
              </a:srgbClr>
            </a:outerShdw>
          </a:effectLst>
        </p:spPr>
      </p:pic>
      <p:pic>
        <p:nvPicPr>
          <p:cNvPr id="347" name="AF_Basic_White.png" descr="AF_Basic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1085" y="10083358"/>
            <a:ext cx="2354837" cy="1721926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50000"/>
              </a:srgbClr>
            </a:outerShdw>
          </a:effectLst>
        </p:spPr>
      </p:pic>
      <p:sp>
        <p:nvSpPr>
          <p:cNvPr id="348" name="OSensor"/>
          <p:cNvSpPr txBox="1"/>
          <p:nvPr/>
        </p:nvSpPr>
        <p:spPr>
          <a:xfrm>
            <a:off x="14992411" y="12009189"/>
            <a:ext cx="94897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Barlow" pitchFamily="2" charset="77"/>
              </a:rPr>
              <a:t>OSensor</a:t>
            </a:r>
          </a:p>
        </p:txBody>
      </p:sp>
      <p:sp>
        <p:nvSpPr>
          <p:cNvPr id="349" name="AirFrame®"/>
          <p:cNvSpPr txBox="1"/>
          <p:nvPr/>
        </p:nvSpPr>
        <p:spPr>
          <a:xfrm>
            <a:off x="17558041" y="12009189"/>
            <a:ext cx="113653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Barlow" pitchFamily="2" charset="77"/>
              </a:rPr>
              <a:t>AirFrame</a:t>
            </a:r>
            <a:r>
              <a:rPr dirty="0">
                <a:latin typeface="Barlow" pitchFamily="2" charset="77"/>
              </a:rPr>
              <a:t>®</a:t>
            </a:r>
          </a:p>
        </p:txBody>
      </p:sp>
      <p:pic>
        <p:nvPicPr>
          <p:cNvPr id="350" name="NanOMeterMIDcompliant_render_v1.1.png" descr="NanOMeterMIDcompliant_render_v1.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4056" y="6915128"/>
            <a:ext cx="1306109" cy="144481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50000"/>
              </a:srgbClr>
            </a:outerShdw>
          </a:effectLst>
        </p:spPr>
      </p:pic>
      <p:pic>
        <p:nvPicPr>
          <p:cNvPr id="351" name="OBox_v1.1_2.png" descr="OBox_v1.1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1351" y="6915128"/>
            <a:ext cx="2148565" cy="144481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50000"/>
              </a:srgbClr>
            </a:outerShdw>
          </a:effectLst>
        </p:spPr>
      </p:pic>
      <p:pic>
        <p:nvPicPr>
          <p:cNvPr id="352" name="OMeter_v1.1.png" descr="OMeter_v1.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0408" y="6825556"/>
            <a:ext cx="2348326" cy="144481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50000"/>
              </a:srgbClr>
            </a:outerShdw>
          </a:effectLst>
        </p:spPr>
      </p:pic>
      <p:pic>
        <p:nvPicPr>
          <p:cNvPr id="353" name="Octopus_3.png" descr="Octopus_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5380" y="6990076"/>
            <a:ext cx="1928331" cy="1369863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50000"/>
              </a:srgbClr>
            </a:outerShdw>
          </a:effectLst>
        </p:spPr>
      </p:pic>
      <p:sp>
        <p:nvSpPr>
          <p:cNvPr id="354" name="NanOMeter"/>
          <p:cNvSpPr txBox="1"/>
          <p:nvPr/>
        </p:nvSpPr>
        <p:spPr>
          <a:xfrm>
            <a:off x="12430810" y="8650357"/>
            <a:ext cx="122469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Barlow" pitchFamily="2" charset="77"/>
              </a:rPr>
              <a:t>NanOMeter</a:t>
            </a:r>
          </a:p>
        </p:txBody>
      </p:sp>
      <p:sp>
        <p:nvSpPr>
          <p:cNvPr id="355" name="OBox"/>
          <p:cNvSpPr txBox="1"/>
          <p:nvPr/>
        </p:nvSpPr>
        <p:spPr>
          <a:xfrm>
            <a:off x="15219576" y="8650357"/>
            <a:ext cx="62677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Barlow" pitchFamily="2" charset="77"/>
              </a:rPr>
              <a:t>OBox</a:t>
            </a:r>
            <a:endParaRPr dirty="0">
              <a:latin typeface="Barlow" pitchFamily="2" charset="77"/>
            </a:endParaRPr>
          </a:p>
        </p:txBody>
      </p:sp>
      <p:sp>
        <p:nvSpPr>
          <p:cNvPr id="356" name="OMeter"/>
          <p:cNvSpPr txBox="1"/>
          <p:nvPr/>
        </p:nvSpPr>
        <p:spPr>
          <a:xfrm>
            <a:off x="18084640" y="8645485"/>
            <a:ext cx="825547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Barlow" pitchFamily="2" charset="77"/>
              </a:rPr>
              <a:t>OMeter</a:t>
            </a:r>
          </a:p>
        </p:txBody>
      </p:sp>
      <p:sp>
        <p:nvSpPr>
          <p:cNvPr id="357" name="Octopus"/>
          <p:cNvSpPr txBox="1"/>
          <p:nvPr/>
        </p:nvSpPr>
        <p:spPr>
          <a:xfrm>
            <a:off x="21296368" y="8650357"/>
            <a:ext cx="93615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Barlow" pitchFamily="2" charset="77"/>
              </a:rPr>
              <a:t>Octopus</a:t>
            </a:r>
          </a:p>
        </p:txBody>
      </p:sp>
      <p:sp>
        <p:nvSpPr>
          <p:cNvPr id="358" name="OverBoard"/>
          <p:cNvSpPr txBox="1"/>
          <p:nvPr/>
        </p:nvSpPr>
        <p:spPr>
          <a:xfrm>
            <a:off x="14832924" y="5242943"/>
            <a:ext cx="1160574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Barlow" pitchFamily="2" charset="77"/>
              </a:rPr>
              <a:t>OverBoard</a:t>
            </a:r>
            <a:endParaRPr dirty="0">
              <a:latin typeface="Barlow" pitchFamily="2" charset="77"/>
            </a:endParaRPr>
          </a:p>
        </p:txBody>
      </p:sp>
      <p:pic>
        <p:nvPicPr>
          <p:cNvPr id="359" name="OverBoard Mock-Up.png" descr="OverBoard Mock-Up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11560" y="2843612"/>
            <a:ext cx="3573163" cy="2203451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50000"/>
              </a:srgbClr>
            </a:outerShdw>
          </a:effectLst>
        </p:spPr>
      </p:pic>
      <p:pic>
        <p:nvPicPr>
          <p:cNvPr id="360" name="HeCo Mockup.png" descr="HeCo Mock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72085" y="2850426"/>
            <a:ext cx="2729155" cy="2189822"/>
          </a:xfrm>
          <a:prstGeom prst="rect">
            <a:avLst/>
          </a:prstGeom>
          <a:ln w="12700">
            <a:miter lim="400000"/>
          </a:ln>
          <a:effectLst>
            <a:outerShdw blurRad="355600" rotWithShape="0">
              <a:srgbClr val="000000">
                <a:alpha val="50000"/>
              </a:srgbClr>
            </a:outerShdw>
          </a:effectLst>
        </p:spPr>
      </p:pic>
      <p:sp>
        <p:nvSpPr>
          <p:cNvPr id="361" name="He.Co. (Q1 2023)"/>
          <p:cNvSpPr txBox="1"/>
          <p:nvPr/>
        </p:nvSpPr>
        <p:spPr>
          <a:xfrm>
            <a:off x="18846272" y="5259140"/>
            <a:ext cx="1692771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 err="1">
                <a:latin typeface="Barlow" pitchFamily="2" charset="77"/>
              </a:rPr>
              <a:t>He.Co</a:t>
            </a:r>
            <a:r>
              <a:rPr dirty="0">
                <a:latin typeface="Barlow" pitchFamily="2" charset="77"/>
              </a:rPr>
              <a:t>. (Q1 2023)</a:t>
            </a:r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F4248E02-326D-8B2C-E7D3-F38A6F304FA9}"/>
              </a:ext>
            </a:extLst>
          </p:cNvPr>
          <p:cNvCxnSpPr>
            <a:cxnSpLocks/>
          </p:cNvCxnSpPr>
          <p:nvPr/>
        </p:nvCxnSpPr>
        <p:spPr>
          <a:xfrm>
            <a:off x="2243799" y="2166675"/>
            <a:ext cx="317832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Rettangolo arrotondato">
            <a:extLst>
              <a:ext uri="{FF2B5EF4-FFF2-40B4-BE49-F238E27FC236}">
                <a16:creationId xmlns:a16="http://schemas.microsoft.com/office/drawing/2014/main" id="{EF1D4E8D-508F-8F28-0E3B-5D6F1537D39A}"/>
              </a:ext>
            </a:extLst>
          </p:cNvPr>
          <p:cNvSpPr/>
          <p:nvPr/>
        </p:nvSpPr>
        <p:spPr>
          <a:xfrm>
            <a:off x="13566673" y="1515291"/>
            <a:ext cx="3991367" cy="4612435"/>
          </a:xfrm>
          <a:prstGeom prst="roundRect">
            <a:avLst>
              <a:gd name="adj" fmla="val 8824"/>
            </a:avLst>
          </a:prstGeom>
          <a:noFill/>
          <a:ln w="9525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45719" rIns="45719" anchor="ctr"/>
          <a:lstStyle/>
          <a:p>
            <a:pPr defTabSz="914400">
              <a:defRPr sz="2000">
                <a:solidFill>
                  <a:srgbClr val="FFFFFF"/>
                </a:solidFill>
                <a:latin typeface="HurmeGeometricSans1 SemiBold"/>
                <a:ea typeface="HurmeGeometricSans1 SemiBold"/>
                <a:cs typeface="HurmeGeometricSans1 SemiBold"/>
                <a:sym typeface="HurmeGeometricSans1 SemiBold"/>
              </a:defRPr>
            </a:pPr>
            <a:endParaRPr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F2938F4-5718-3AF3-F3F0-D30E99348D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6315" y="4038600"/>
            <a:ext cx="1574800" cy="9677400"/>
          </a:xfrm>
          <a:prstGeom prst="rect">
            <a:avLst/>
          </a:prstGeom>
        </p:spPr>
      </p:pic>
      <p:sp>
        <p:nvSpPr>
          <p:cNvPr id="362" name="SW per controllo remoto ed efficienza energetica"/>
          <p:cNvSpPr txBox="1"/>
          <p:nvPr/>
        </p:nvSpPr>
        <p:spPr>
          <a:xfrm>
            <a:off x="13834560" y="1756168"/>
            <a:ext cx="345016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/>
            <a:r>
              <a:rPr dirty="0">
                <a:latin typeface="Barlow Light" pitchFamily="2" charset="77"/>
              </a:rPr>
              <a:t>SW per </a:t>
            </a:r>
            <a:r>
              <a:rPr dirty="0" err="1">
                <a:latin typeface="Barlow Light" pitchFamily="2" charset="77"/>
              </a:rPr>
              <a:t>controllo</a:t>
            </a:r>
            <a:r>
              <a:rPr dirty="0">
                <a:latin typeface="Barlow Light" pitchFamily="2" charset="77"/>
              </a:rPr>
              <a:t> </a:t>
            </a:r>
            <a:r>
              <a:rPr dirty="0" err="1">
                <a:latin typeface="Barlow Light" pitchFamily="2" charset="77"/>
              </a:rPr>
              <a:t>remoto</a:t>
            </a:r>
            <a:r>
              <a:rPr dirty="0">
                <a:latin typeface="Barlow Light" pitchFamily="2" charset="77"/>
              </a:rPr>
              <a:t> ed </a:t>
            </a:r>
            <a:r>
              <a:rPr dirty="0" err="1">
                <a:latin typeface="Barlow Light" pitchFamily="2" charset="77"/>
              </a:rPr>
              <a:t>efficienza</a:t>
            </a:r>
            <a:r>
              <a:rPr dirty="0">
                <a:latin typeface="Barlow Light" pitchFamily="2" charset="77"/>
              </a:rPr>
              <a:t> </a:t>
            </a:r>
            <a:r>
              <a:rPr dirty="0" err="1">
                <a:latin typeface="Barlow Light" pitchFamily="2" charset="77"/>
              </a:rPr>
              <a:t>energetica</a:t>
            </a:r>
            <a:endParaRPr dirty="0">
              <a:latin typeface="Barlow Light" pitchFamily="2" charset="77"/>
            </a:endParaRPr>
          </a:p>
        </p:txBody>
      </p:sp>
      <p:sp>
        <p:nvSpPr>
          <p:cNvPr id="363" name="Web app unificata per gestire il rischio per la salute associato alla qualità dell'aria"/>
          <p:cNvSpPr txBox="1"/>
          <p:nvPr/>
        </p:nvSpPr>
        <p:spPr>
          <a:xfrm>
            <a:off x="18168504" y="1617669"/>
            <a:ext cx="365517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r>
              <a:rPr dirty="0">
                <a:latin typeface="Barlow Light" pitchFamily="2" charset="77"/>
              </a:rPr>
              <a:t>Web app </a:t>
            </a:r>
            <a:r>
              <a:rPr dirty="0" err="1">
                <a:latin typeface="Barlow Light" pitchFamily="2" charset="77"/>
              </a:rPr>
              <a:t>unificata</a:t>
            </a:r>
            <a:r>
              <a:rPr dirty="0">
                <a:latin typeface="Barlow Light" pitchFamily="2" charset="77"/>
              </a:rPr>
              <a:t> per </a:t>
            </a:r>
            <a:r>
              <a:rPr dirty="0" err="1">
                <a:latin typeface="Barlow Light" pitchFamily="2" charset="77"/>
              </a:rPr>
              <a:t>gestire</a:t>
            </a:r>
            <a:r>
              <a:rPr dirty="0">
                <a:latin typeface="Barlow Light" pitchFamily="2" charset="77"/>
              </a:rPr>
              <a:t> il </a:t>
            </a:r>
            <a:r>
              <a:rPr dirty="0" err="1">
                <a:latin typeface="Barlow Light" pitchFamily="2" charset="77"/>
              </a:rPr>
              <a:t>rischio</a:t>
            </a:r>
            <a:r>
              <a:rPr dirty="0">
                <a:latin typeface="Barlow Light" pitchFamily="2" charset="77"/>
              </a:rPr>
              <a:t> per la salute </a:t>
            </a:r>
            <a:r>
              <a:rPr dirty="0" err="1">
                <a:latin typeface="Barlow Light" pitchFamily="2" charset="77"/>
              </a:rPr>
              <a:t>associato</a:t>
            </a:r>
            <a:r>
              <a:rPr dirty="0">
                <a:latin typeface="Barlow Light" pitchFamily="2" charset="77"/>
              </a:rPr>
              <a:t> </a:t>
            </a:r>
            <a:r>
              <a:rPr dirty="0" err="1">
                <a:latin typeface="Barlow Light" pitchFamily="2" charset="77"/>
              </a:rPr>
              <a:t>alla</a:t>
            </a:r>
            <a:r>
              <a:rPr dirty="0">
                <a:latin typeface="Barlow Light" pitchFamily="2" charset="77"/>
              </a:rPr>
              <a:t> </a:t>
            </a:r>
            <a:r>
              <a:rPr dirty="0" err="1">
                <a:latin typeface="Barlow Light" pitchFamily="2" charset="77"/>
              </a:rPr>
              <a:t>qualità</a:t>
            </a:r>
            <a:r>
              <a:rPr dirty="0">
                <a:latin typeface="Barlow Light" pitchFamily="2" charset="77"/>
              </a:rPr>
              <a:t> </a:t>
            </a:r>
            <a:r>
              <a:rPr dirty="0" err="1">
                <a:latin typeface="Barlow Light" pitchFamily="2" charset="77"/>
              </a:rPr>
              <a:t>dell'aria</a:t>
            </a:r>
            <a:endParaRPr dirty="0">
              <a:latin typeface="Barlow Light" pitchFamily="2" charset="77"/>
            </a:endParaRPr>
          </a:p>
        </p:txBody>
      </p:sp>
      <p:sp>
        <p:nvSpPr>
          <p:cNvPr id="15" name="Rettangolo arrotondato">
            <a:extLst>
              <a:ext uri="{FF2B5EF4-FFF2-40B4-BE49-F238E27FC236}">
                <a16:creationId xmlns:a16="http://schemas.microsoft.com/office/drawing/2014/main" id="{39158ED1-4FAE-8667-3190-9F14497D42CF}"/>
              </a:ext>
            </a:extLst>
          </p:cNvPr>
          <p:cNvSpPr/>
          <p:nvPr/>
        </p:nvSpPr>
        <p:spPr>
          <a:xfrm>
            <a:off x="18120185" y="1515291"/>
            <a:ext cx="3724759" cy="4612434"/>
          </a:xfrm>
          <a:prstGeom prst="roundRect">
            <a:avLst>
              <a:gd name="adj" fmla="val 8824"/>
            </a:avLst>
          </a:prstGeom>
          <a:noFill/>
          <a:ln w="9525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45719" rIns="45719" anchor="ctr"/>
          <a:lstStyle/>
          <a:p>
            <a:pPr defTabSz="914400">
              <a:defRPr sz="2000">
                <a:solidFill>
                  <a:srgbClr val="FFFFFF"/>
                </a:solidFill>
                <a:latin typeface="HurmeGeometricSans1 SemiBold"/>
                <a:ea typeface="HurmeGeometricSans1 SemiBold"/>
                <a:cs typeface="HurmeGeometricSans1 SemiBold"/>
                <a:sym typeface="HurmeGeometricSans1 SemiBold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" descr="Immagine">
            <a:extLst>
              <a:ext uri="{FF2B5EF4-FFF2-40B4-BE49-F238E27FC236}">
                <a16:creationId xmlns:a16="http://schemas.microsoft.com/office/drawing/2014/main" id="{8D82DBE0-0A00-B8B3-C301-B340FF3E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286" y="5502311"/>
            <a:ext cx="3385426" cy="13668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A155022-E7D0-5021-90D0-8A773F6FE84C}"/>
              </a:ext>
            </a:extLst>
          </p:cNvPr>
          <p:cNvSpPr/>
          <p:nvPr/>
        </p:nvSpPr>
        <p:spPr>
          <a:xfrm>
            <a:off x="-348343" y="8032840"/>
            <a:ext cx="25080686" cy="2586446"/>
          </a:xfrm>
          <a:prstGeom prst="rect">
            <a:avLst/>
          </a:prstGeom>
          <a:solidFill>
            <a:srgbClr val="34B6E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C9FB24-8531-2129-FD74-E72781CDC497}"/>
              </a:ext>
            </a:extLst>
          </p:cNvPr>
          <p:cNvSpPr txBox="1"/>
          <p:nvPr/>
        </p:nvSpPr>
        <p:spPr>
          <a:xfrm>
            <a:off x="8586651" y="11610464"/>
            <a:ext cx="721069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u="none" strike="noStrike" cap="none" spc="0" normalizeH="0" baseline="0" dirty="0" err="1">
                <a:ln>
                  <a:noFill/>
                </a:ln>
                <a:solidFill>
                  <a:srgbClr val="34B6E6"/>
                </a:solidFill>
                <a:effectLst/>
                <a:uFillTx/>
                <a:latin typeface="Barlow Light" pitchFamily="2" charset="77"/>
                <a:ea typeface="+mj-ea"/>
                <a:cs typeface="+mj-cs"/>
                <a:sym typeface="Barlow Regular"/>
              </a:rPr>
              <a:t>info@overtechnologies</a:t>
            </a:r>
            <a:r>
              <a:rPr lang="it-IT" sz="2400" dirty="0" err="1">
                <a:solidFill>
                  <a:srgbClr val="34B6E6"/>
                </a:solidFill>
                <a:latin typeface="Barlow Light" pitchFamily="2" charset="77"/>
              </a:rPr>
              <a:t>.com</a:t>
            </a:r>
            <a:endParaRPr kumimoji="0" lang="it-IT" sz="2400" u="none" strike="noStrike" cap="none" spc="0" normalizeH="0" baseline="0" dirty="0">
              <a:ln>
                <a:noFill/>
              </a:ln>
              <a:solidFill>
                <a:srgbClr val="34B6E6"/>
              </a:solidFill>
              <a:effectLst/>
              <a:uFillTx/>
              <a:latin typeface="Barlow Light" pitchFamily="2" charset="77"/>
              <a:ea typeface="+mj-ea"/>
              <a:cs typeface="+mj-cs"/>
              <a:sym typeface="Barlow Regular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D9F779-BB65-8C8C-5D6E-4952BBFF9D8D}"/>
              </a:ext>
            </a:extLst>
          </p:cNvPr>
          <p:cNvSpPr txBox="1"/>
          <p:nvPr/>
        </p:nvSpPr>
        <p:spPr>
          <a:xfrm>
            <a:off x="2944098" y="8522626"/>
            <a:ext cx="3535079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  <a:effectLst/>
                <a:latin typeface="Barlow" pitchFamily="2" charset="77"/>
              </a:rPr>
              <a:t>Rome</a:t>
            </a:r>
            <a:endParaRPr lang="it-IT" sz="2400" dirty="0">
              <a:solidFill>
                <a:srgbClr val="FFFFFF"/>
              </a:solidFill>
              <a:effectLst/>
              <a:latin typeface="Barlow" pitchFamily="2" charset="77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Sante Bargellini 62, 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Rome (RM)</a:t>
            </a:r>
          </a:p>
          <a:p>
            <a:pPr algn="ctr"/>
            <a:r>
              <a:rPr lang="it-IT" sz="2400" dirty="0" err="1">
                <a:solidFill>
                  <a:srgbClr val="FFFFFF"/>
                </a:solidFill>
                <a:effectLst/>
                <a:latin typeface="Barlow" pitchFamily="2" charset="77"/>
              </a:rPr>
              <a:t>Italy</a:t>
            </a:r>
            <a:endParaRPr lang="it-IT" sz="2400" dirty="0">
              <a:solidFill>
                <a:srgbClr val="FFFFFF"/>
              </a:solidFill>
              <a:effectLst/>
              <a:latin typeface="Barlow" pitchFamily="2" charset="77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87F00537-BFDA-67B6-FDD9-F97E046B762B}"/>
              </a:ext>
            </a:extLst>
          </p:cNvPr>
          <p:cNvCxnSpPr/>
          <p:nvPr/>
        </p:nvCxnSpPr>
        <p:spPr>
          <a:xfrm>
            <a:off x="6871063" y="8398601"/>
            <a:ext cx="0" cy="1750082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EDC679-8406-4B7B-D144-98A2F41E45C5}"/>
              </a:ext>
            </a:extLst>
          </p:cNvPr>
          <p:cNvSpPr txBox="1"/>
          <p:nvPr/>
        </p:nvSpPr>
        <p:spPr>
          <a:xfrm>
            <a:off x="7498080" y="8522626"/>
            <a:ext cx="384048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  <a:effectLst/>
                <a:latin typeface="Barlow" pitchFamily="2" charset="77"/>
              </a:rPr>
              <a:t>Milan</a:t>
            </a:r>
            <a:endParaRPr lang="it-IT" sz="2400" dirty="0">
              <a:solidFill>
                <a:srgbClr val="FFFFFF"/>
              </a:solidFill>
              <a:effectLst/>
              <a:latin typeface="Barlow" pitchFamily="2" charset="77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Viale Piemonte 37, 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Cologno Monzese  (MI)</a:t>
            </a:r>
          </a:p>
          <a:p>
            <a:pPr algn="ctr"/>
            <a:r>
              <a:rPr lang="it-IT" sz="2400" dirty="0" err="1">
                <a:solidFill>
                  <a:srgbClr val="FFFFFF"/>
                </a:solidFill>
                <a:effectLst/>
                <a:latin typeface="Barlow" pitchFamily="2" charset="77"/>
              </a:rPr>
              <a:t>Italy</a:t>
            </a:r>
            <a:endParaRPr lang="it-IT" sz="2400" dirty="0">
              <a:solidFill>
                <a:srgbClr val="FFFFFF"/>
              </a:solidFill>
              <a:effectLst/>
              <a:latin typeface="Barlow" pitchFamily="2" charset="77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5A69BC-2E2B-B2A8-3CCF-84942EDA46B8}"/>
              </a:ext>
            </a:extLst>
          </p:cNvPr>
          <p:cNvSpPr txBox="1"/>
          <p:nvPr/>
        </p:nvSpPr>
        <p:spPr>
          <a:xfrm>
            <a:off x="12758058" y="8522626"/>
            <a:ext cx="391885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  <a:effectLst/>
                <a:latin typeface="Barlow" pitchFamily="2" charset="77"/>
              </a:rPr>
              <a:t>Dubai</a:t>
            </a:r>
            <a:endParaRPr lang="it-IT" sz="2400" dirty="0">
              <a:solidFill>
                <a:srgbClr val="FFFFFF"/>
              </a:solidFill>
              <a:effectLst/>
              <a:latin typeface="Barlow" pitchFamily="2" charset="77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Office n. 124, </a:t>
            </a:r>
            <a:r>
              <a:rPr lang="it-IT" sz="2400" dirty="0" err="1">
                <a:solidFill>
                  <a:srgbClr val="FFFFFF"/>
                </a:solidFill>
                <a:effectLst/>
                <a:latin typeface="Barlow" pitchFamily="2" charset="77"/>
              </a:rPr>
              <a:t>Bldg</a:t>
            </a:r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 8, 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Dubai Media City, 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UAE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DDAFC80-7CAB-F7A3-3FC0-E8A83BD21A56}"/>
              </a:ext>
            </a:extLst>
          </p:cNvPr>
          <p:cNvCxnSpPr/>
          <p:nvPr/>
        </p:nvCxnSpPr>
        <p:spPr>
          <a:xfrm>
            <a:off x="12200709" y="8398601"/>
            <a:ext cx="0" cy="1750082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87180BC4-4FC0-A306-B2F5-23655D023688}"/>
              </a:ext>
            </a:extLst>
          </p:cNvPr>
          <p:cNvCxnSpPr/>
          <p:nvPr/>
        </p:nvCxnSpPr>
        <p:spPr>
          <a:xfrm>
            <a:off x="17660983" y="8398601"/>
            <a:ext cx="0" cy="1750082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649AB8-1250-16B7-A6C5-C05DAAF78D35}"/>
              </a:ext>
            </a:extLst>
          </p:cNvPr>
          <p:cNvSpPr txBox="1"/>
          <p:nvPr/>
        </p:nvSpPr>
        <p:spPr>
          <a:xfrm>
            <a:off x="18096413" y="8522626"/>
            <a:ext cx="4040767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FFFF"/>
                </a:solidFill>
                <a:effectLst/>
                <a:latin typeface="Barlow" pitchFamily="2" charset="77"/>
              </a:rPr>
              <a:t>London</a:t>
            </a:r>
            <a:endParaRPr lang="it-IT" sz="2400" dirty="0">
              <a:solidFill>
                <a:srgbClr val="FFFFFF"/>
              </a:solidFill>
              <a:effectLst/>
              <a:latin typeface="Barlow" pitchFamily="2" charset="77"/>
            </a:endParaRP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Great Portland Street 85,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London W1W 7LT </a:t>
            </a:r>
          </a:p>
          <a:p>
            <a:pPr algn="ctr"/>
            <a:r>
              <a:rPr lang="it-IT" sz="2400" dirty="0">
                <a:solidFill>
                  <a:srgbClr val="FFFFFF"/>
                </a:solidFill>
                <a:effectLst/>
                <a:latin typeface="Barlow" pitchFamily="2" charset="77"/>
              </a:rPr>
              <a:t>UK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Barlow Regular"/>
        <a:ea typeface="Barlow Regular"/>
        <a:cs typeface="Barlow Regular"/>
      </a:majorFont>
      <a:minorFont>
        <a:latin typeface="Barlow Bold"/>
        <a:ea typeface="Barlow Bold"/>
        <a:cs typeface="Barlow Bold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Barlow Medium"/>
            <a:ea typeface="Barlow Medium"/>
            <a:cs typeface="Barlow Medium"/>
            <a:sym typeface="Barlow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929292"/>
            </a:solidFill>
            <a:effectLst/>
            <a:uFillTx/>
            <a:latin typeface="+mj-lt"/>
            <a:ea typeface="+mj-ea"/>
            <a:cs typeface="+mj-cs"/>
            <a:sym typeface="Barlow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475</Words>
  <Application>Microsoft Macintosh PowerPoint</Application>
  <PresentationFormat>Personalizzato</PresentationFormat>
  <Paragraphs>62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21" baseType="lpstr">
      <vt:lpstr>Arial</vt:lpstr>
      <vt:lpstr>Barlow</vt:lpstr>
      <vt:lpstr>Barlow ExtraLight</vt:lpstr>
      <vt:lpstr>Barlow Light</vt:lpstr>
      <vt:lpstr>Barlow Medium</vt:lpstr>
      <vt:lpstr>Barlow Regular</vt:lpstr>
      <vt:lpstr>Barlow Thin</vt:lpstr>
      <vt:lpstr>Calibri</vt:lpstr>
      <vt:lpstr>Calibri Light</vt:lpstr>
      <vt:lpstr>HurmeGeometricSans1 SemiBold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Simona Bruno</cp:lastModifiedBy>
  <cp:revision>5</cp:revision>
  <dcterms:modified xsi:type="dcterms:W3CDTF">2023-04-17T14:20:30Z</dcterms:modified>
</cp:coreProperties>
</file>